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png" ContentType="image/png"/>
  <Default Extension="rels" ContentType="application/vnd.openxmlformats-package.relationships+xml"/>
  <Default Extension="svg" ContentType="image/svg+xml"/>
  <Default Extension="xlsb" ContentType="application/vnd.ms-excel.sheet.binary.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notesMasterIdLst>
    <p:notesMasterId r:id="rId23"/>
  </p:notesMasterIdLst>
  <p:sldIdLst>
    <p:sldId id="310" r:id="rId2"/>
    <p:sldId id="285" r:id="rId3"/>
    <p:sldId id="309" r:id="rId4"/>
    <p:sldId id="286" r:id="rId5"/>
    <p:sldId id="287" r:id="rId6"/>
    <p:sldId id="289" r:id="rId7"/>
    <p:sldId id="290" r:id="rId8"/>
    <p:sldId id="291" r:id="rId9"/>
    <p:sldId id="295" r:id="rId10"/>
    <p:sldId id="292" r:id="rId11"/>
    <p:sldId id="293" r:id="rId12"/>
    <p:sldId id="298" r:id="rId13"/>
    <p:sldId id="294" r:id="rId14"/>
    <p:sldId id="305" r:id="rId15"/>
    <p:sldId id="304" r:id="rId16"/>
    <p:sldId id="300" r:id="rId17"/>
    <p:sldId id="302" r:id="rId18"/>
    <p:sldId id="307" r:id="rId19"/>
    <p:sldId id="306" r:id="rId20"/>
    <p:sldId id="308" r:id="rId21"/>
    <p:sldId id="299" r:id="rId22"/>
  </p:sldIdLst>
  <p:sldSz cx="9144000" cy="5143500" type="screen16x9"/>
  <p:notesSz cx="8229600" cy="14630400"/>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8ECCDA9-670A-5741-930F-4C0C59318147}">
          <p14:sldIdLst>
            <p14:sldId id="310"/>
            <p14:sldId id="285"/>
            <p14:sldId id="309"/>
            <p14:sldId id="286"/>
            <p14:sldId id="287"/>
            <p14:sldId id="289"/>
            <p14:sldId id="290"/>
            <p14:sldId id="291"/>
            <p14:sldId id="295"/>
            <p14:sldId id="292"/>
            <p14:sldId id="293"/>
            <p14:sldId id="298"/>
            <p14:sldId id="294"/>
            <p14:sldId id="305"/>
            <p14:sldId id="304"/>
          </p14:sldIdLst>
        </p14:section>
        <p14:section name="Appendix" id="{2FDF3C71-ADE4-AD47-A2B2-92A0561B2CDA}">
          <p14:sldIdLst>
            <p14:sldId id="300"/>
            <p14:sldId id="302"/>
            <p14:sldId id="307"/>
            <p14:sldId id="306"/>
            <p14:sldId id="308"/>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A800"/>
    <a:srgbClr val="8497B0"/>
    <a:srgbClr val="C00000"/>
    <a:srgbClr val="E9EEF2"/>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8"/>
    <p:restoredTop sz="79970"/>
  </p:normalViewPr>
  <p:slideViewPr>
    <p:cSldViewPr snapToGrid="0">
      <p:cViewPr>
        <p:scale>
          <a:sx n="104" d="100"/>
          <a:sy n="104" d="100"/>
        </p:scale>
        <p:origin x="1808"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4666666666666665E-2"/>
          <c:y val="0.23234042553191489"/>
          <c:w val="0.93066666666666664"/>
          <c:h val="0.60340425531914899"/>
        </c:manualLayout>
      </c:layout>
      <c:barChart>
        <c:barDir val="col"/>
        <c:grouping val="stacked"/>
        <c:varyColors val="0"/>
        <c:ser>
          <c:idx val="0"/>
          <c:order val="0"/>
          <c:spPr>
            <a:solidFill>
              <a:srgbClr val="364D6E"/>
            </a:solidFill>
            <a:ln w="9525" cmpd="sng" algn="ctr">
              <a:solidFill>
                <a:schemeClr val="tx1"/>
              </a:solidFill>
              <a:prstDash val="solid"/>
            </a:ln>
          </c:spPr>
          <c:invertIfNegative val="0"/>
          <c:dPt>
            <c:idx val="0"/>
            <c:invertIfNegative val="0"/>
            <c:bubble3D val="0"/>
            <c:spPr>
              <a:solidFill>
                <a:srgbClr val="C3CFE1"/>
              </a:solidFill>
              <a:ln w="9525" cmpd="sng" algn="ctr">
                <a:solidFill>
                  <a:schemeClr val="tx1"/>
                </a:solidFill>
                <a:prstDash val="solid"/>
              </a:ln>
            </c:spPr>
            <c:extLst>
              <c:ext xmlns:c16="http://schemas.microsoft.com/office/drawing/2014/chart" uri="{C3380CC4-5D6E-409C-BE32-E72D297353CC}">
                <c16:uniqueId val="{00000000-4E90-8B45-ABF5-B0D527558B44}"/>
              </c:ext>
            </c:extLst>
          </c:dPt>
          <c:dLbls>
            <c:dLbl>
              <c:idx val="0"/>
              <c:layout>
                <c:manualLayout>
                  <c:x val="0"/>
                  <c:y val="-0.24936170212765957"/>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4E90-8B45-ABF5-B0D527558B44}"/>
                </c:ext>
              </c:extLst>
            </c:dLbl>
            <c:dLbl>
              <c:idx val="1"/>
              <c:layout>
                <c:manualLayout>
                  <c:x val="0"/>
                  <c:y val="-0.37021276595744679"/>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4E90-8B45-ABF5-B0D527558B4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50</c:v>
                </c:pt>
                <c:pt idx="1">
                  <c:v>83</c:v>
                </c:pt>
              </c:numCache>
            </c:numRef>
          </c:val>
          <c:extLst>
            <c:ext xmlns:c16="http://schemas.microsoft.com/office/drawing/2014/chart" uri="{C3380CC4-5D6E-409C-BE32-E72D297353CC}">
              <c16:uniqueId val="{00000002-4E90-8B45-ABF5-B0D527558B44}"/>
            </c:ext>
          </c:extLst>
        </c:ser>
        <c:dLbls>
          <c:showLegendKey val="0"/>
          <c:showVal val="0"/>
          <c:showCatName val="0"/>
          <c:showSerName val="0"/>
          <c:showPercent val="0"/>
          <c:showBubbleSize val="0"/>
        </c:dLbls>
        <c:gapWidth val="80"/>
        <c:overlap val="100"/>
        <c:axId val="1267670960"/>
        <c:axId val="1"/>
      </c:barChart>
      <c:catAx>
        <c:axId val="1267670960"/>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83"/>
          <c:min val="0"/>
        </c:scaling>
        <c:delete val="1"/>
        <c:axPos val="l"/>
        <c:numFmt formatCode="General" sourceLinked="1"/>
        <c:majorTickMark val="out"/>
        <c:minorTickMark val="none"/>
        <c:tickLblPos val="nextTo"/>
        <c:crossAx val="1267670960"/>
        <c:crosses val="min"/>
        <c:crossBetween val="between"/>
      </c:valAx>
    </c:plotArea>
    <c:plotVisOnly val="0"/>
    <c:dispBlanksAs val="gap"/>
    <c:showDLblsOverMax val="1"/>
  </c:chart>
  <c:externalData r:id="rId1">
    <c:autoUpdate val="0"/>
  </c:externalData>
</c:chartSpac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02:12:47.718"/>
    </inkml:context>
    <inkml:brush xml:id="br0">
      <inkml:brushProperty name="width" value="0.05" units="cm"/>
      <inkml:brushProperty name="height" value="0.05" units="cm"/>
    </inkml:brush>
  </inkml:definitions>
  <inkml:trace contextRef="#ctx0" brushRef="#br0">0 0 24575,'0'6'0,"0"0"0,0-1 0,0 1 0,0 0 0,0 0 0,0 4 0,0 4 0,0 0 0,0 7 0,0-3 0,4 9 0,0-4 0,4 8 0,-1-3 0,2 9 0,-1-4 0,4 9 0,1-3 0,1-1 0,2 4 0,-3-4 0,4 1 0,0 3 0,-1-9 0,1 9 0,0-3 0,4 4 0,-3-5 0,7 4 0,-3-3 0,4 4 0,0 0 0,0 1 0,12 13 0,-10-19 0,15 19 0,-12-21 0,5 6 0,1 3 0,-2-9 0,2 9 0,-2-9 0,2 10 0,-2-10 0,1 4 0,-1-5 0,0-1 0,-1 1 0,6 1 0,-3-1 0,8 2 0,-9-2 0,9 2 0,-5-6 0,5 0 0,-6-5 0,19 12 0,-18-9 0,13 4 0,-19-8 0,-2-8 0,-3 3 0,2-5 0,-8 0 0,8 1 0,-8-1 0,4-3 0,-1 2 0,-2-2 0,2 0 0,-4 2 0,0-6 0,5 6 0,-4-2 0,3 0 0,-4 2 0,5-6 0,-4 3 0,4 0 0,-5-3 0,0 6 0,0-6 0,0 3 0,0-1 0,0-1 0,0 4 0,0-4 0,0 1 0,0-2 0,0 2 0,0-2 0,0 3 0,0-4 0,-3 0 0,2 1 0,-7-2 0,7 2 0,-7-4 0,4 2 0,-8-5 0,-1 4 0,-3-4 0,0 2 0,3-3 0,-5 2 0,1 1 0,-7 1 0,-1-2 0,-3-2 0,1 0 0,2-3 0,-3 3 0,6-6 0,-6 6 0,5-6 0,-4 5 0,4-4 0,-4 4 0,1-4 0,1 1 0,-3-2 0,3 3 0,-3-3 0,2 3 0,-1-3 0,2 0 0,-1-1 0,-1 4 0,4-3 0,-4 3 0,1-3 0,-2 0 0,0-4 0,-1 3 0,-2-5 0,-2-2 0,-3-1 0,-1-6 0,2 6 0,-2-6 0,2 7 0,-5-4 0,6 4 0,-4 0 0,5 1 0,0-1 0,-1 4 0,4-3 0,-2 2 0,1 1 0,1-3 0,-1 6 0,2-6 0,1 6 0,-1-2 0,4 3 0,-3 2 0,6-1 0,-6 1 0,5-2 0,1 5 0,3 0 0,0 6 0,0-2 0,-3 3 0,0-3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02:12:49.498"/>
    </inkml:context>
    <inkml:brush xml:id="br0">
      <inkml:brushProperty name="width" value="0.05" units="cm"/>
      <inkml:brushProperty name="height" value="0.05" units="cm"/>
    </inkml:brush>
  </inkml:definitions>
  <inkml:trace contextRef="#ctx0" brushRef="#br0">691 1 24575,'-2'3'0,"-1"-1"0,-3-2 0,0 0 0,0 0 0,-1 0 0,1 0 0,-3 0 0,-1 0 0,-8 0 0,0 0 0,-9 0 0,4 0 0,-8 4 0,3 0 0,-4 4 0,0 0 0,0 0 0,0 4 0,4-4 0,-3 4 0,8-5 0,-8 1 0,7 0 0,-7-4 0,4 3 0,-1-3 0,-3 0 0,8 3 0,0-6 0,6 2 0,3 0 0,4-2 0,0 2 0,4-3 0,3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3T02:13:29.122"/>
    </inkml:context>
    <inkml:brush xml:id="br0">
      <inkml:brushProperty name="width" value="0.05" units="cm"/>
      <inkml:brushProperty name="height" value="0.05" units="cm"/>
    </inkml:brush>
  </inkml:definitions>
  <inkml:trace contextRef="#ctx0" brushRef="#br0">0 449 24575,'17'0'0,"9"0"0,12 0 0,17 0 0,0 0 0,21 0 0,-1 0 0,18 0-1262,1 0 1262,-40 0 0,1 0 0,-3 0 0,0 0 0,5 0 0,0 0 0,-5 1 0,-1-2 0,6-4 0,0-1 0,-5 3 0,0-1 0,6-7 0,1-1 0,-7 3 0,0 0 0,3-2 0,-1-1 0,-2 1 0,-2-1 78,45-14-78,-3 2 0,-25 0 0,6-1 0,-21 2 0,10-6 0,-11 2 0,-2 0 0,-10 1 0,-5 0 0,-2 5 0,-11 2 0,0 5 942,-11 4-942,0 0 242,-4 4-242,0 3 0,0 0 0,0 3 0,-5 0 0,-5 0 0,-2 0 0,-3 0 0,3 0 0,0 0 0,0 0 0,-4 0 0,3 0 0,-6 0 0,3 0 0,-3 3 0,-5-2 0,0 2 0,-4-3 0,-5 0 0,4 0 0,-8 0 0,3 3 0,-4-2 0,4 3 0,-3-4 0,8 0 0,-3 0 0,3 0 0,1 0 0,4 0 0,1 0 0,6 0 0,2 0 0,3 0 0,5 0 0,4 0 0,3 0 0,3 0 0,-3 0 0,0 0 0,0 0 0,0 0 0,7 0 0,-2 0 0,11 0 0,0 0 0,1 0 0,13 0 0,-7 0 0,8 0 0,0 0 0,-3 0 0,8 0 0,-9 0 0,9 0 0,-8 0 0,-2 0 0,-5 0 0,-5 0 0,-4 0 0,-1 0 0,-7 0 0,0 0 0,-4 0 0,0 0 0,-5 2 0,1 1 0,-7 0 0,4 3 0,-5-3 0,6 3 0,-6 4 0,5 3 0,-5 10 0,1 5 0,1 4 0,-4 5 0,7-4 0,-7 9 0,4-3 0,-1 4 0,1-5 0,0-1 0,3-4 0,-6-1 0,6-5 0,-2-4 0,0-6 0,2-3 0,-2-4 0,3-1 0,0-3 0,-3-3 0,0-2 0,0-2 0,1-2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31980"/>
      </p:ext>
    </p:extLst>
  </p:cSld>
  <p:clrMap bg1="lt1" tx1="dk1" bg2="lt2" tx2="dk2" accent1="accent1" accent2="accent2" accent3="accent3" accent4="accent4" accent5="accent5" accent6="accent6" hlink="hlink" folHlink="folHlink"/>
  <p:notesStyle>
    <a:lvl1pPr marL="0" algn="l" defTabSz="571500" rtl="0" eaLnBrk="1" latinLnBrk="0" hangingPunct="1">
      <a:defRPr sz="750" kern="1200">
        <a:solidFill>
          <a:schemeClr val="tx1"/>
        </a:solidFill>
        <a:latin typeface="+mn-lt"/>
        <a:ea typeface="+mn-ea"/>
        <a:cs typeface="+mn-cs"/>
      </a:defRPr>
    </a:lvl1pPr>
    <a:lvl2pPr marL="285750" algn="l" defTabSz="571500" rtl="0" eaLnBrk="1" latinLnBrk="0" hangingPunct="1">
      <a:defRPr sz="750" kern="1200">
        <a:solidFill>
          <a:schemeClr val="tx1"/>
        </a:solidFill>
        <a:latin typeface="+mn-lt"/>
        <a:ea typeface="+mn-ea"/>
        <a:cs typeface="+mn-cs"/>
      </a:defRPr>
    </a:lvl2pPr>
    <a:lvl3pPr marL="571500" algn="l" defTabSz="571500" rtl="0" eaLnBrk="1" latinLnBrk="0" hangingPunct="1">
      <a:defRPr sz="750" kern="1200">
        <a:solidFill>
          <a:schemeClr val="tx1"/>
        </a:solidFill>
        <a:latin typeface="+mn-lt"/>
        <a:ea typeface="+mn-ea"/>
        <a:cs typeface="+mn-cs"/>
      </a:defRPr>
    </a:lvl3pPr>
    <a:lvl4pPr marL="857250" algn="l" defTabSz="571500" rtl="0" eaLnBrk="1" latinLnBrk="0" hangingPunct="1">
      <a:defRPr sz="750" kern="1200">
        <a:solidFill>
          <a:schemeClr val="tx1"/>
        </a:solidFill>
        <a:latin typeface="+mn-lt"/>
        <a:ea typeface="+mn-ea"/>
        <a:cs typeface="+mn-cs"/>
      </a:defRPr>
    </a:lvl4pPr>
    <a:lvl5pPr marL="1143000" algn="l" defTabSz="571500" rtl="0" eaLnBrk="1" latinLnBrk="0" hangingPunct="1">
      <a:defRPr sz="750" kern="1200">
        <a:solidFill>
          <a:schemeClr val="tx1"/>
        </a:solidFill>
        <a:latin typeface="+mn-lt"/>
        <a:ea typeface="+mn-ea"/>
        <a:cs typeface="+mn-cs"/>
      </a:defRPr>
    </a:lvl5pPr>
    <a:lvl6pPr marL="1428750" algn="l" defTabSz="571500" rtl="0" eaLnBrk="1" latinLnBrk="0" hangingPunct="1">
      <a:defRPr sz="750" kern="1200">
        <a:solidFill>
          <a:schemeClr val="tx1"/>
        </a:solidFill>
        <a:latin typeface="+mn-lt"/>
        <a:ea typeface="+mn-ea"/>
        <a:cs typeface="+mn-cs"/>
      </a:defRPr>
    </a:lvl6pPr>
    <a:lvl7pPr marL="1714500" algn="l" defTabSz="571500" rtl="0" eaLnBrk="1" latinLnBrk="0" hangingPunct="1">
      <a:defRPr sz="750" kern="1200">
        <a:solidFill>
          <a:schemeClr val="tx1"/>
        </a:solidFill>
        <a:latin typeface="+mn-lt"/>
        <a:ea typeface="+mn-ea"/>
        <a:cs typeface="+mn-cs"/>
      </a:defRPr>
    </a:lvl7pPr>
    <a:lvl8pPr marL="2000250" algn="l" defTabSz="571500" rtl="0" eaLnBrk="1" latinLnBrk="0" hangingPunct="1">
      <a:defRPr sz="750" kern="1200">
        <a:solidFill>
          <a:schemeClr val="tx1"/>
        </a:solidFill>
        <a:latin typeface="+mn-lt"/>
        <a:ea typeface="+mn-ea"/>
        <a:cs typeface="+mn-cs"/>
      </a:defRPr>
    </a:lvl8pPr>
    <a:lvl9pPr marL="2286000" algn="l" defTabSz="571500" rtl="0" eaLnBrk="1" latinLnBrk="0" hangingPunct="1">
      <a:defRPr sz="75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761184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Talk about why? Since n/w is homophily we go on to find the communities within that n/w</a:t>
            </a:r>
          </a:p>
          <a:p>
            <a:r>
              <a:rPr lang="en-US">
                <a:cs typeface="Calibri"/>
              </a:rPr>
              <a:t>We couldn't use Girvan Newman Algorithm --&gt; since it works on fully connected graphs, and this n/w was by no means a fully connected graph.</a:t>
            </a:r>
          </a:p>
          <a:p>
            <a:endParaRPr lang="en-US">
              <a:cs typeface="Calibri"/>
            </a:endParaRPr>
          </a:p>
          <a:p>
            <a:r>
              <a:rPr lang="en-US">
                <a:cs typeface="Calibri"/>
              </a:rPr>
              <a:t>Greedy Modularity approach ---&gt; Key concept of Modularity: </a:t>
            </a:r>
            <a:r>
              <a:rPr lang="en-US"/>
              <a:t>metric that quantifies the quality of a division of a network into communities. </a:t>
            </a:r>
          </a:p>
          <a:p>
            <a:r>
              <a:rPr lang="en-US"/>
              <a:t>High modularity indicates that there are dense connections between the nodes within communities and sparse connections between nodes in different communities.</a:t>
            </a:r>
            <a:endParaRPr lang="en-US">
              <a:cs typeface="Calibri"/>
            </a:endParaRPr>
          </a:p>
          <a:p>
            <a:endParaRPr lang="en-US">
              <a:cs typeface="Calibri"/>
            </a:endParaRPr>
          </a:p>
          <a:p>
            <a:r>
              <a:rPr lang="en-US">
                <a:cs typeface="Calibri"/>
              </a:rPr>
              <a:t>Target --&gt; Hyperlink Induced Topic Search for finding information dissemination </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615962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implying it's a key source of information within that community.</a:t>
            </a:r>
          </a:p>
          <a:p>
            <a:pPr marL="171450" indent="-171450">
              <a:buFont typeface="Arial"/>
              <a:buChar char="•"/>
            </a:pPr>
            <a:r>
              <a:rPr lang="en-US"/>
              <a:t>The highlighted node might be the focus for targeted intervention, such as academic support or information dissemination.</a:t>
            </a:r>
            <a:endParaRPr lang="en-US">
              <a:cs typeface="Calibri"/>
            </a:endParaRPr>
          </a:p>
          <a:p>
            <a:pPr marL="171450" indent="-171450">
              <a:buFont typeface="Arial"/>
              <a:buChar char="•"/>
            </a:pPr>
            <a:r>
              <a:rPr lang="en-US"/>
              <a:t>By identifying the central authority nodes within each community, it's possible to strategically target interventions, resources, or information to influence or support the network most effectively, especially for nodes with low centrality scores.</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614035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Homophily dominance – students tend to stay in their cliques based on performance</a:t>
            </a:r>
          </a:p>
          <a:p>
            <a:pPr marL="228600" indent="-228600">
              <a:buAutoNum type="arabicPeriod"/>
            </a:pPr>
            <a:r>
              <a:rPr lang="en-US" dirty="0"/>
              <a:t>GPA prediction with low RSME using network centrality</a:t>
            </a:r>
          </a:p>
          <a:p>
            <a:pPr marL="228600" indent="-228600">
              <a:buAutoNum type="arabicPeriod"/>
            </a:pPr>
            <a:r>
              <a:rPr lang="en-US" dirty="0"/>
              <a:t>Communities and influencers can be seamlessly identified</a:t>
            </a:r>
          </a:p>
          <a:p>
            <a:pPr marL="228600" indent="-228600">
              <a:buAutoNum type="arabicPeriod"/>
            </a:pPr>
            <a:endParaRPr lang="en-US" dirty="0"/>
          </a:p>
          <a:p>
            <a:pPr marL="228600" indent="-228600">
              <a:buAutoNum type="arabicPeriod"/>
            </a:pPr>
            <a:r>
              <a:rPr lang="en-US" dirty="0"/>
              <a:t>Actionable insights  - tailored communication</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047812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37972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740669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234630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331420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197095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869774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688605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Mcgill</a:t>
            </a:r>
            <a:r>
              <a:rPr lang="en-US" dirty="0"/>
              <a:t> has been kind enough to organizes many events</a:t>
            </a:r>
          </a:p>
          <a:p>
            <a:r>
              <a:rPr lang="en-US" dirty="0"/>
              <a:t>More </a:t>
            </a:r>
            <a:r>
              <a:rPr lang="en-US" dirty="0" err="1"/>
              <a:t>oftent</a:t>
            </a:r>
            <a:r>
              <a:rPr lang="en-US" dirty="0"/>
              <a:t> than not the turn out is usually low or they get cancelled</a:t>
            </a:r>
          </a:p>
          <a:p>
            <a:pPr marL="228600" indent="-228600">
              <a:buAutoNum type="arabicPeriod"/>
            </a:pPr>
            <a:r>
              <a:rPr lang="en-US" dirty="0"/>
              <a:t>Story from </a:t>
            </a:r>
            <a:r>
              <a:rPr lang="en-US" dirty="0" err="1"/>
              <a:t>healtghier</a:t>
            </a:r>
            <a:r>
              <a:rPr lang="en-US" dirty="0"/>
              <a:t> </a:t>
            </a:r>
            <a:r>
              <a:rPr lang="en-US" dirty="0" err="1"/>
              <a:t>mcgill</a:t>
            </a:r>
            <a:r>
              <a:rPr lang="en-US" dirty="0"/>
              <a:t> -&gt; </a:t>
            </a:r>
          </a:p>
          <a:p>
            <a:pPr marL="228600" indent="-228600">
              <a:buAutoNum type="arabicPeriod"/>
            </a:pPr>
            <a:r>
              <a:rPr lang="en-US" dirty="0"/>
              <a:t>Low turnout</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55730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Impedement</a:t>
            </a:r>
            <a:r>
              <a:rPr lang="en-US" dirty="0"/>
              <a:t> Dissemination of </a:t>
            </a:r>
            <a:r>
              <a:rPr lang="en-US" dirty="0" err="1"/>
              <a:t>rsources</a:t>
            </a:r>
            <a:r>
              <a:rPr lang="en-US" dirty="0"/>
              <a:t> </a:t>
            </a:r>
          </a:p>
          <a:p>
            <a:r>
              <a:rPr lang="en-US" dirty="0"/>
              <a:t>Social mobility </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832109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24368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712787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608964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042195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038305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017712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9812371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4641216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3"/>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5048216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46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9690763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56007894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53793065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smtClean="0"/>
              <a:t>4/22/24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77165258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4/22/24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4364800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55164163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9689911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97955635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A96901E9-049E-A7BD-ADF4-E5C5EDBF5EE7}"/>
              </a:ext>
            </a:extLst>
          </p:cNvPr>
          <p:cNvGraphicFramePr>
            <a:graphicFrameLocks noChangeAspect="1"/>
          </p:cNvGraphicFramePr>
          <p:nvPr userDrawn="1">
            <p:custDataLst>
              <p:tags r:id="rId14"/>
            </p:custDataLst>
            <p:extLst>
              <p:ext uri="{D42A27DB-BD31-4B8C-83A1-F6EECF244321}">
                <p14:modId xmlns:p14="http://schemas.microsoft.com/office/powerpoint/2010/main" val="219244701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5" imgW="7772400" imgH="10058400" progId="TCLayout.ActiveDocument.1">
                  <p:embed/>
                </p:oleObj>
              </mc:Choice>
              <mc:Fallback>
                <p:oleObj name="think-cell Slide" r:id="rId15" imgW="7772400" imgH="10058400" progId="TCLayout.ActiveDocument.1">
                  <p:embed/>
                  <p:pic>
                    <p:nvPicPr>
                      <p:cNvPr id="0" name=""/>
                      <p:cNvPicPr/>
                      <p:nvPr/>
                    </p:nvPicPr>
                    <p:blipFill>
                      <a:blip r:embed="rId16"/>
                      <a:stretch>
                        <a:fillRect/>
                      </a:stretch>
                    </p:blipFill>
                    <p:spPr>
                      <a:xfrm>
                        <a:off x="1588" y="1588"/>
                        <a:ext cx="1227" cy="1588"/>
                      </a:xfrm>
                      <a:prstGeom prst="rect">
                        <a:avLst/>
                      </a:prstGeom>
                    </p:spPr>
                  </p:pic>
                </p:oleObj>
              </mc:Fallback>
            </mc:AlternateContent>
          </a:graphicData>
        </a:graphic>
      </p:graphicFrame>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smtClean="0"/>
              <a:t>4/22/24</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95069953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3.gif"/><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44.png"/><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image" Target="../media/image43.png"/><Relationship Id="rId5" Type="http://schemas.openxmlformats.org/officeDocument/2006/relationships/image" Target="../media/image42.emf"/><Relationship Id="rId4"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8" Type="http://schemas.openxmlformats.org/officeDocument/2006/relationships/image" Target="../media/image46.gif"/><Relationship Id="rId13" Type="http://schemas.openxmlformats.org/officeDocument/2006/relationships/customXml" Target="../ink/ink3.xml"/><Relationship Id="rId3" Type="http://schemas.openxmlformats.org/officeDocument/2006/relationships/notesSlide" Target="../notesSlides/notesSlide11.xml"/><Relationship Id="rId7" Type="http://schemas.openxmlformats.org/officeDocument/2006/relationships/image" Target="../media/image45.png"/><Relationship Id="rId12" Type="http://schemas.openxmlformats.org/officeDocument/2006/relationships/image" Target="../media/image48.png"/><Relationship Id="rId2" Type="http://schemas.openxmlformats.org/officeDocument/2006/relationships/slideLayout" Target="../slideLayouts/slideLayout12.xml"/><Relationship Id="rId1" Type="http://schemas.openxmlformats.org/officeDocument/2006/relationships/tags" Target="../tags/tag9.xml"/><Relationship Id="rId6" Type="http://schemas.openxmlformats.org/officeDocument/2006/relationships/image" Target="../media/image44.png"/><Relationship Id="rId11" Type="http://schemas.openxmlformats.org/officeDocument/2006/relationships/customXml" Target="../ink/ink2.xml"/><Relationship Id="rId5" Type="http://schemas.openxmlformats.org/officeDocument/2006/relationships/image" Target="../media/image42.emf"/><Relationship Id="rId15" Type="http://schemas.openxmlformats.org/officeDocument/2006/relationships/image" Target="../media/image36.png"/><Relationship Id="rId10" Type="http://schemas.openxmlformats.org/officeDocument/2006/relationships/image" Target="../media/image47.png"/><Relationship Id="rId4" Type="http://schemas.openxmlformats.org/officeDocument/2006/relationships/oleObject" Target="../embeddings/oleObject8.bin"/><Relationship Id="rId9" Type="http://schemas.openxmlformats.org/officeDocument/2006/relationships/customXml" Target="../ink/ink1.xml"/><Relationship Id="rId14" Type="http://schemas.openxmlformats.org/officeDocument/2006/relationships/image" Target="../media/image4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12.xml"/><Relationship Id="rId7" Type="http://schemas.openxmlformats.org/officeDocument/2006/relationships/slideLayout" Target="../slideLayouts/slideLayout12.xml"/><Relationship Id="rId12" Type="http://schemas.openxmlformats.org/officeDocument/2006/relationships/chart" Target="../charts/chart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50.png"/><Relationship Id="rId5" Type="http://schemas.openxmlformats.org/officeDocument/2006/relationships/tags" Target="../tags/tag14.xml"/><Relationship Id="rId10" Type="http://schemas.openxmlformats.org/officeDocument/2006/relationships/image" Target="../media/image9.emf"/><Relationship Id="rId4" Type="http://schemas.openxmlformats.org/officeDocument/2006/relationships/tags" Target="../tags/tag13.xml"/><Relationship Id="rId9" Type="http://schemas.openxmlformats.org/officeDocument/2006/relationships/oleObject" Target="../embeddings/oleObject9.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hyperlink" Target="https://www.youtube.com/watch?v=YNCpqP7q_TE&amp;ab_channel=RabeehAbbas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tags" Target="../tags/tag16.xml"/><Relationship Id="rId5" Type="http://schemas.openxmlformats.org/officeDocument/2006/relationships/image" Target="../media/image3.gif"/><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2.xml"/><Relationship Id="rId7" Type="http://schemas.openxmlformats.org/officeDocument/2006/relationships/image" Target="../media/image11.png"/><Relationship Id="rId2" Type="http://schemas.openxmlformats.org/officeDocument/2006/relationships/slideLayout" Target="../slideLayouts/slideLayout12.xml"/><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4.xml"/><Relationship Id="rId7" Type="http://schemas.openxmlformats.org/officeDocument/2006/relationships/image" Target="../media/image19.png"/><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oleObject" Target="../embeddings/oleObject4.bin"/><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5.png"/><Relationship Id="rId2" Type="http://schemas.openxmlformats.org/officeDocument/2006/relationships/slideLayout" Target="../slideLayouts/slideLayout12.xml"/><Relationship Id="rId1" Type="http://schemas.openxmlformats.org/officeDocument/2006/relationships/tags" Target="../tags/tag6.xml"/><Relationship Id="rId6" Type="http://schemas.openxmlformats.org/officeDocument/2006/relationships/image" Target="../media/image34.png"/><Relationship Id="rId5" Type="http://schemas.openxmlformats.org/officeDocument/2006/relationships/image" Target="../media/image33.emf"/><Relationship Id="rId4" Type="http://schemas.openxmlformats.org/officeDocument/2006/relationships/oleObject" Target="../embeddings/oleObject5.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7.png"/><Relationship Id="rId2" Type="http://schemas.openxmlformats.org/officeDocument/2006/relationships/slideLayout" Target="../slideLayouts/slideLayout12.xml"/><Relationship Id="rId1" Type="http://schemas.openxmlformats.org/officeDocument/2006/relationships/tags" Target="../tags/tag7.xml"/><Relationship Id="rId6" Type="http://schemas.openxmlformats.org/officeDocument/2006/relationships/image" Target="../media/image36.png"/><Relationship Id="rId5" Type="http://schemas.openxmlformats.org/officeDocument/2006/relationships/image" Target="../media/image33.emf"/><Relationship Id="rId4"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E065F870-8B46-6B6C-93D7-485505E63A1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E065F870-8B46-6B6C-93D7-485505E63A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11266" name="Picture 2">
            <a:extLst>
              <a:ext uri="{FF2B5EF4-FFF2-40B4-BE49-F238E27FC236}">
                <a16:creationId xmlns:a16="http://schemas.microsoft.com/office/drawing/2014/main" id="{A4E0B213-75B3-B1F2-EFB2-9A22F18BB34B}"/>
              </a:ext>
            </a:extLst>
          </p:cNvPr>
          <p:cNvPicPr>
            <a:picLocks noChangeAspect="1" noChangeArrowheads="1"/>
          </p:cNvPicPr>
          <p:nvPr/>
        </p:nvPicPr>
        <p:blipFill>
          <a:blip r:embed="rId5">
            <a:alphaModFix amt="85000"/>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172" y="0"/>
            <a:ext cx="9145172" cy="51474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58C4115-6AD8-C7E4-72D4-4EB0088AF497}"/>
              </a:ext>
            </a:extLst>
          </p:cNvPr>
          <p:cNvSpPr txBox="1"/>
          <p:nvPr/>
        </p:nvSpPr>
        <p:spPr>
          <a:xfrm>
            <a:off x="264279" y="990554"/>
            <a:ext cx="8615440" cy="1508105"/>
          </a:xfrm>
          <a:prstGeom prst="rect">
            <a:avLst/>
          </a:prstGeom>
          <a:noFill/>
        </p:spPr>
        <p:txBody>
          <a:bodyPr wrap="square" lIns="91440" tIns="45720" rIns="91440" bIns="45720" rtlCol="0" anchor="t">
            <a:spAutoFit/>
          </a:bodyPr>
          <a:lstStyle/>
          <a:p>
            <a:pPr algn="ctr"/>
            <a:r>
              <a:rPr lang="en-CA" sz="6000" b="1" i="0" dirty="0">
                <a:ln>
                  <a:solidFill>
                    <a:schemeClr val="tx1"/>
                  </a:solidFill>
                </a:ln>
                <a:solidFill>
                  <a:schemeClr val="bg1"/>
                </a:solidFill>
                <a:effectLst/>
                <a:latin typeface="Arial"/>
                <a:cs typeface="Arial"/>
              </a:rPr>
              <a:t>Academic </a:t>
            </a:r>
            <a:r>
              <a:rPr lang="en-CA" sz="6000" b="1" i="0" dirty="0">
                <a:ln>
                  <a:solidFill>
                    <a:schemeClr val="tx1"/>
                  </a:solidFill>
                </a:ln>
                <a:solidFill>
                  <a:srgbClr val="FF0000"/>
                </a:solidFill>
                <a:effectLst/>
                <a:latin typeface="Arial"/>
                <a:cs typeface="Arial"/>
              </a:rPr>
              <a:t>Darwinism:</a:t>
            </a:r>
            <a:r>
              <a:rPr lang="en-CA" sz="6000" b="1" dirty="0">
                <a:ln>
                  <a:solidFill>
                    <a:schemeClr val="tx1"/>
                  </a:solidFill>
                </a:ln>
                <a:solidFill>
                  <a:srgbClr val="C00000"/>
                </a:solidFill>
                <a:latin typeface="Arial"/>
                <a:cs typeface="Arial"/>
              </a:rPr>
              <a:t> </a:t>
            </a:r>
            <a:endParaRPr lang="en-CA" sz="6000" b="1" i="0" dirty="0">
              <a:ln>
                <a:solidFill>
                  <a:schemeClr val="tx1"/>
                </a:solidFill>
              </a:ln>
              <a:solidFill>
                <a:srgbClr val="C00000"/>
              </a:solidFill>
              <a:effectLst/>
              <a:latin typeface="Arial" panose="020B0604020202020204" pitchFamily="34" charset="0"/>
              <a:cs typeface="Arial"/>
            </a:endParaRPr>
          </a:p>
          <a:p>
            <a:pPr algn="ctr"/>
            <a:r>
              <a:rPr lang="en-CA" sz="3200" b="1" i="0" dirty="0">
                <a:ln>
                  <a:solidFill>
                    <a:schemeClr val="tx1"/>
                  </a:solidFill>
                </a:ln>
                <a:solidFill>
                  <a:schemeClr val="bg1"/>
                </a:solidFill>
                <a:effectLst/>
                <a:latin typeface="Arial"/>
                <a:cs typeface="Arial"/>
              </a:rPr>
              <a:t>Social Network Dynamics in Students</a:t>
            </a:r>
            <a:endParaRPr lang="en-US" sz="3200" b="1" dirty="0">
              <a:ln>
                <a:solidFill>
                  <a:schemeClr val="tx1"/>
                </a:solidFill>
              </a:ln>
              <a:solidFill>
                <a:schemeClr val="bg1"/>
              </a:solidFill>
              <a:latin typeface="Arial"/>
              <a:cs typeface="Arial"/>
            </a:endParaRPr>
          </a:p>
        </p:txBody>
      </p:sp>
      <p:sp>
        <p:nvSpPr>
          <p:cNvPr id="7" name="TextBox 6">
            <a:extLst>
              <a:ext uri="{FF2B5EF4-FFF2-40B4-BE49-F238E27FC236}">
                <a16:creationId xmlns:a16="http://schemas.microsoft.com/office/drawing/2014/main" id="{3223409C-52CB-8CA5-846C-17909C15BCD9}"/>
              </a:ext>
            </a:extLst>
          </p:cNvPr>
          <p:cNvSpPr txBox="1"/>
          <p:nvPr/>
        </p:nvSpPr>
        <p:spPr>
          <a:xfrm>
            <a:off x="2923953" y="2762722"/>
            <a:ext cx="3296093" cy="307777"/>
          </a:xfrm>
          <a:prstGeom prst="rect">
            <a:avLst/>
          </a:prstGeom>
          <a:noFill/>
        </p:spPr>
        <p:txBody>
          <a:bodyPr wrap="square">
            <a:spAutoFit/>
          </a:bodyPr>
          <a:lstStyle/>
          <a:p>
            <a:r>
              <a:rPr lang="en-US" sz="1400">
                <a:solidFill>
                  <a:srgbClr val="FFFFFF"/>
                </a:solidFill>
              </a:rPr>
              <a:t>Final Project – Social Media Analytics</a:t>
            </a:r>
          </a:p>
        </p:txBody>
      </p:sp>
      <p:graphicFrame>
        <p:nvGraphicFramePr>
          <p:cNvPr id="8" name="Table 32">
            <a:extLst>
              <a:ext uri="{FF2B5EF4-FFF2-40B4-BE49-F238E27FC236}">
                <a16:creationId xmlns:a16="http://schemas.microsoft.com/office/drawing/2014/main" id="{A3FBF75C-643B-0683-4DAD-6C3DE4B4DF51}"/>
              </a:ext>
            </a:extLst>
          </p:cNvPr>
          <p:cNvGraphicFramePr>
            <a:graphicFrameLocks noGrp="1"/>
          </p:cNvGraphicFramePr>
          <p:nvPr/>
        </p:nvGraphicFramePr>
        <p:xfrm>
          <a:off x="2585402" y="3095659"/>
          <a:ext cx="3695082" cy="1676400"/>
        </p:xfrm>
        <a:graphic>
          <a:graphicData uri="http://schemas.openxmlformats.org/drawingml/2006/table">
            <a:tbl>
              <a:tblPr firstRow="1" bandRow="1">
                <a:tableStyleId>{5940675A-B579-460E-94D1-54222C63F5DA}</a:tableStyleId>
              </a:tblPr>
              <a:tblGrid>
                <a:gridCol w="1847541">
                  <a:extLst>
                    <a:ext uri="{9D8B030D-6E8A-4147-A177-3AD203B41FA5}">
                      <a16:colId xmlns:a16="http://schemas.microsoft.com/office/drawing/2014/main" val="3024208944"/>
                    </a:ext>
                  </a:extLst>
                </a:gridCol>
                <a:gridCol w="1847541">
                  <a:extLst>
                    <a:ext uri="{9D8B030D-6E8A-4147-A177-3AD203B41FA5}">
                      <a16:colId xmlns:a16="http://schemas.microsoft.com/office/drawing/2014/main" val="1638425618"/>
                    </a:ext>
                  </a:extLst>
                </a:gridCol>
              </a:tblGrid>
              <a:tr h="158084">
                <a:tc>
                  <a:txBody>
                    <a:bodyPr/>
                    <a:lstStyle/>
                    <a:p>
                      <a:pPr algn="ctr"/>
                      <a:r>
                        <a:rPr lang="en-US" sz="1600">
                          <a:solidFill>
                            <a:schemeClr val="bg1"/>
                          </a:solidFill>
                        </a:rPr>
                        <a:t>Arham Anwar</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CA" sz="1600" b="0" i="0" kern="1200">
                          <a:solidFill>
                            <a:schemeClr val="bg1"/>
                          </a:solidFill>
                          <a:effectLst/>
                          <a:latin typeface="+mn-lt"/>
                          <a:ea typeface="+mn-ea"/>
                          <a:cs typeface="+mn-cs"/>
                        </a:rPr>
                        <a:t>261137773</a:t>
                      </a:r>
                      <a:endParaRPr lang="en-US" sz="1600">
                        <a:solidFill>
                          <a:schemeClr val="bg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8658666"/>
                  </a:ext>
                </a:extLst>
              </a:tr>
              <a:tr h="15808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a:solidFill>
                            <a:schemeClr val="bg1"/>
                          </a:solidFill>
                        </a:rPr>
                        <a:t>Arnav Gupta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sz="1600">
                          <a:solidFill>
                            <a:schemeClr val="bg1"/>
                          </a:solidFill>
                        </a:rPr>
                        <a:t>260658711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560552"/>
                  </a:ext>
                </a:extLst>
              </a:tr>
              <a:tr h="158084">
                <a:tc>
                  <a:txBody>
                    <a:bodyPr/>
                    <a:lstStyle/>
                    <a:p>
                      <a:pPr algn="ctr"/>
                      <a:r>
                        <a:rPr lang="en-US" sz="1600">
                          <a:solidFill>
                            <a:schemeClr val="bg1"/>
                          </a:solidFill>
                        </a:rPr>
                        <a:t>Ethan Pirso</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CA" sz="1600" b="0" i="0" kern="1200">
                          <a:solidFill>
                            <a:schemeClr val="bg1"/>
                          </a:solidFill>
                          <a:effectLst/>
                          <a:latin typeface="+mn-lt"/>
                          <a:ea typeface="+mn-ea"/>
                          <a:cs typeface="+mn-cs"/>
                        </a:rPr>
                        <a:t>260863065</a:t>
                      </a:r>
                      <a:endParaRPr lang="en-US" sz="1600">
                        <a:solidFill>
                          <a:schemeClr val="bg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7982259"/>
                  </a:ext>
                </a:extLst>
              </a:tr>
              <a:tr h="15808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a:solidFill>
                            <a:schemeClr val="bg1"/>
                          </a:solidFill>
                        </a:rPr>
                        <a:t>Jatin Suri</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CA" sz="1600" b="0" i="0" kern="1200">
                          <a:solidFill>
                            <a:schemeClr val="bg1"/>
                          </a:solidFill>
                          <a:effectLst/>
                          <a:latin typeface="+mn-lt"/>
                          <a:ea typeface="+mn-ea"/>
                          <a:cs typeface="+mn-cs"/>
                        </a:rPr>
                        <a:t>261152263</a:t>
                      </a:r>
                      <a:endParaRPr lang="en-US" sz="1600">
                        <a:solidFill>
                          <a:schemeClr val="bg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5996106"/>
                  </a:ext>
                </a:extLst>
              </a:tr>
              <a:tr h="15808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a:solidFill>
                            <a:schemeClr val="bg1"/>
                          </a:solidFill>
                        </a:rPr>
                        <a:t>Hongyi Zhan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CA" sz="1600">
                          <a:solidFill>
                            <a:schemeClr val="bg1"/>
                          </a:solidFill>
                        </a:rPr>
                        <a:t>261159589</a:t>
                      </a:r>
                      <a:endParaRPr lang="en-US" sz="1600">
                        <a:solidFill>
                          <a:schemeClr val="bg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4812235"/>
                  </a:ext>
                </a:extLst>
              </a:tr>
            </a:tbl>
          </a:graphicData>
        </a:graphic>
      </p:graphicFrame>
    </p:spTree>
    <p:extLst>
      <p:ext uri="{BB962C8B-B14F-4D97-AF65-F5344CB8AC3E}">
        <p14:creationId xmlns:p14="http://schemas.microsoft.com/office/powerpoint/2010/main" val="4193492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7BE018-1B06-4A44-DA6F-D6C0C2DBFDE0}"/>
              </a:ext>
            </a:extLst>
          </p:cNvPr>
          <p:cNvSpPr/>
          <p:nvPr/>
        </p:nvSpPr>
        <p:spPr>
          <a:xfrm>
            <a:off x="0" y="0"/>
            <a:ext cx="4657592" cy="514350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8D3B9D-BC36-83AB-2555-31B0DC41A5CE}"/>
              </a:ext>
            </a:extLst>
          </p:cNvPr>
          <p:cNvSpPr txBox="1"/>
          <p:nvPr/>
        </p:nvSpPr>
        <p:spPr>
          <a:xfrm>
            <a:off x="104910" y="250146"/>
            <a:ext cx="6210830" cy="584775"/>
          </a:xfrm>
          <a:prstGeom prst="rect">
            <a:avLst/>
          </a:prstGeom>
          <a:noFill/>
        </p:spPr>
        <p:txBody>
          <a:bodyPr wrap="square" rtlCol="0">
            <a:spAutoFit/>
          </a:bodyPr>
          <a:lstStyle/>
          <a:p>
            <a:r>
              <a:rPr lang="en-US" sz="3200" b="1" dirty="0">
                <a:solidFill>
                  <a:srgbClr val="002060"/>
                </a:solidFill>
              </a:rPr>
              <a:t>3. Regression</a:t>
            </a:r>
          </a:p>
        </p:txBody>
      </p:sp>
      <p:sp>
        <p:nvSpPr>
          <p:cNvPr id="8" name="Text 8">
            <a:extLst>
              <a:ext uri="{FF2B5EF4-FFF2-40B4-BE49-F238E27FC236}">
                <a16:creationId xmlns:a16="http://schemas.microsoft.com/office/drawing/2014/main" id="{F9BC68A0-D4FC-F0A8-7FE0-F6DB3733B020}"/>
              </a:ext>
            </a:extLst>
          </p:cNvPr>
          <p:cNvSpPr/>
          <p:nvPr/>
        </p:nvSpPr>
        <p:spPr>
          <a:xfrm>
            <a:off x="104910" y="950943"/>
            <a:ext cx="4381500" cy="4042167"/>
          </a:xfrm>
          <a:prstGeom prst="rect">
            <a:avLst/>
          </a:prstGeom>
          <a:noFill/>
          <a:ln/>
        </p:spPr>
        <p:txBody>
          <a:bodyPr wrap="square" rtlCol="0" anchor="t"/>
          <a:lstStyle/>
          <a:p>
            <a:pPr>
              <a:lnSpc>
                <a:spcPct val="150000"/>
              </a:lnSpc>
            </a:pPr>
            <a:r>
              <a:rPr lang="en-CA" sz="1300" b="1" i="0" u="sng" dirty="0">
                <a:effectLst/>
                <a:latin typeface="Arial" panose="020B0604020202020204" pitchFamily="34" charset="0"/>
              </a:rPr>
              <a:t>Random Forest Model:</a:t>
            </a:r>
          </a:p>
          <a:p>
            <a:pPr>
              <a:lnSpc>
                <a:spcPct val="150000"/>
              </a:lnSpc>
            </a:pPr>
            <a:r>
              <a:rPr lang="en-CA" sz="1300" b="0" i="0" dirty="0">
                <a:effectLst/>
                <a:latin typeface="Arial" panose="020B0604020202020204" pitchFamily="34" charset="0"/>
              </a:rPr>
              <a:t>A Random Forest Regression Model was developed to predict GPA using centrality features as predictors. Please refer figure on right for global feature importance </a:t>
            </a:r>
          </a:p>
          <a:p>
            <a:pPr>
              <a:lnSpc>
                <a:spcPct val="150000"/>
              </a:lnSpc>
            </a:pPr>
            <a:endParaRPr lang="en-CA" sz="300" dirty="0">
              <a:latin typeface="Arial" panose="020B0604020202020204" pitchFamily="34" charset="0"/>
            </a:endParaRPr>
          </a:p>
          <a:p>
            <a:pPr>
              <a:lnSpc>
                <a:spcPct val="150000"/>
              </a:lnSpc>
            </a:pPr>
            <a:r>
              <a:rPr lang="en-CA" sz="1300" b="1" i="0" u="sng" dirty="0" err="1">
                <a:effectLst/>
                <a:latin typeface="Arial" panose="020B0604020202020204" pitchFamily="34" charset="0"/>
              </a:rPr>
              <a:t>Explainability</a:t>
            </a:r>
            <a:r>
              <a:rPr lang="en-CA" sz="1300" b="1" i="0" u="sng" dirty="0">
                <a:effectLst/>
                <a:latin typeface="Arial" panose="020B0604020202020204" pitchFamily="34" charset="0"/>
              </a:rPr>
              <a:t> AI With SHAP: </a:t>
            </a:r>
          </a:p>
          <a:p>
            <a:pPr>
              <a:lnSpc>
                <a:spcPct val="150000"/>
              </a:lnSpc>
            </a:pPr>
            <a:r>
              <a:rPr lang="en-CA" sz="1300" b="0" i="0" dirty="0">
                <a:effectLst/>
                <a:latin typeface="Arial" panose="020B0604020202020204" pitchFamily="34" charset="0"/>
              </a:rPr>
              <a:t>Subsequently, the </a:t>
            </a:r>
            <a:r>
              <a:rPr lang="en-CA" sz="1300" b="0" i="0" dirty="0" err="1">
                <a:effectLst/>
                <a:latin typeface="Arial" panose="020B0604020202020204" pitchFamily="34" charset="0"/>
              </a:rPr>
              <a:t>Explainity</a:t>
            </a:r>
            <a:r>
              <a:rPr lang="en-CA" sz="1300" b="0" i="0" dirty="0">
                <a:effectLst/>
                <a:latin typeface="Arial" panose="020B0604020202020204" pitchFamily="34" charset="0"/>
              </a:rPr>
              <a:t> AI model was scrutinized to extract valuable business insights from its SHAP values. Please refer SHAP value plot on right</a:t>
            </a:r>
            <a:endParaRPr lang="en-CA" sz="300" b="1" i="0" u="sng" dirty="0">
              <a:effectLst/>
              <a:latin typeface="Arial" panose="020B0604020202020204" pitchFamily="34" charset="0"/>
            </a:endParaRPr>
          </a:p>
          <a:p>
            <a:pPr>
              <a:lnSpc>
                <a:spcPct val="150000"/>
              </a:lnSpc>
            </a:pPr>
            <a:endParaRPr lang="en-CA" sz="700" b="1" i="0" u="sng" dirty="0">
              <a:effectLst/>
              <a:latin typeface="Arial" panose="020B0604020202020204" pitchFamily="34" charset="0"/>
            </a:endParaRPr>
          </a:p>
        </p:txBody>
      </p:sp>
      <p:pic>
        <p:nvPicPr>
          <p:cNvPr id="12" name="Picture 11">
            <a:extLst>
              <a:ext uri="{FF2B5EF4-FFF2-40B4-BE49-F238E27FC236}">
                <a16:creationId xmlns:a16="http://schemas.microsoft.com/office/drawing/2014/main" id="{DB013018-70F4-5D17-2822-CD55FE5A67F4}"/>
              </a:ext>
            </a:extLst>
          </p:cNvPr>
          <p:cNvPicPr>
            <a:picLocks noChangeAspect="1"/>
          </p:cNvPicPr>
          <p:nvPr/>
        </p:nvPicPr>
        <p:blipFill rotWithShape="1">
          <a:blip r:embed="rId3"/>
          <a:srcRect t="1653" r="16733" b="81972"/>
          <a:stretch/>
        </p:blipFill>
        <p:spPr>
          <a:xfrm>
            <a:off x="4939712" y="182559"/>
            <a:ext cx="3878224" cy="288570"/>
          </a:xfrm>
          <a:prstGeom prst="rect">
            <a:avLst/>
          </a:prstGeom>
        </p:spPr>
      </p:pic>
      <p:pic>
        <p:nvPicPr>
          <p:cNvPr id="3" name="Picture 2" descr="A graph with blue rectangular bars&#10;&#10;Description automatically generated with medium confidence">
            <a:extLst>
              <a:ext uri="{FF2B5EF4-FFF2-40B4-BE49-F238E27FC236}">
                <a16:creationId xmlns:a16="http://schemas.microsoft.com/office/drawing/2014/main" id="{726ECC5B-DA42-DFA3-CDD9-30351604C992}"/>
              </a:ext>
            </a:extLst>
          </p:cNvPr>
          <p:cNvPicPr>
            <a:picLocks noChangeAspect="1"/>
          </p:cNvPicPr>
          <p:nvPr/>
        </p:nvPicPr>
        <p:blipFill>
          <a:blip r:embed="rId4"/>
          <a:stretch>
            <a:fillRect/>
          </a:stretch>
        </p:blipFill>
        <p:spPr>
          <a:xfrm>
            <a:off x="5060214" y="553656"/>
            <a:ext cx="3453800" cy="2056757"/>
          </a:xfrm>
          <a:prstGeom prst="rect">
            <a:avLst/>
          </a:prstGeom>
        </p:spPr>
      </p:pic>
      <p:pic>
        <p:nvPicPr>
          <p:cNvPr id="6" name="Picture 5" descr="A graph of a graph&#10;&#10;Description automatically generated with medium confidence">
            <a:extLst>
              <a:ext uri="{FF2B5EF4-FFF2-40B4-BE49-F238E27FC236}">
                <a16:creationId xmlns:a16="http://schemas.microsoft.com/office/drawing/2014/main" id="{16BB278F-244F-B1AB-AB81-CAB0BC507B7A}"/>
              </a:ext>
            </a:extLst>
          </p:cNvPr>
          <p:cNvPicPr>
            <a:picLocks noChangeAspect="1"/>
          </p:cNvPicPr>
          <p:nvPr/>
        </p:nvPicPr>
        <p:blipFill>
          <a:blip r:embed="rId5"/>
          <a:stretch>
            <a:fillRect/>
          </a:stretch>
        </p:blipFill>
        <p:spPr>
          <a:xfrm>
            <a:off x="4734311" y="2622952"/>
            <a:ext cx="4289026" cy="1885626"/>
          </a:xfrm>
          <a:prstGeom prst="rect">
            <a:avLst/>
          </a:prstGeom>
        </p:spPr>
      </p:pic>
      <p:pic>
        <p:nvPicPr>
          <p:cNvPr id="13" name="Picture 12">
            <a:extLst>
              <a:ext uri="{FF2B5EF4-FFF2-40B4-BE49-F238E27FC236}">
                <a16:creationId xmlns:a16="http://schemas.microsoft.com/office/drawing/2014/main" id="{93B9A17D-B330-54CE-3EF6-DC460D1ACDB0}"/>
              </a:ext>
            </a:extLst>
          </p:cNvPr>
          <p:cNvPicPr>
            <a:picLocks noChangeAspect="1"/>
          </p:cNvPicPr>
          <p:nvPr/>
        </p:nvPicPr>
        <p:blipFill>
          <a:blip r:embed="rId6"/>
          <a:stretch>
            <a:fillRect/>
          </a:stretch>
        </p:blipFill>
        <p:spPr>
          <a:xfrm>
            <a:off x="29785" y="3492337"/>
            <a:ext cx="4542215" cy="987653"/>
          </a:xfrm>
          <a:prstGeom prst="rect">
            <a:avLst/>
          </a:prstGeom>
        </p:spPr>
      </p:pic>
      <p:sp>
        <p:nvSpPr>
          <p:cNvPr id="14" name="Rectangle 13">
            <a:extLst>
              <a:ext uri="{FF2B5EF4-FFF2-40B4-BE49-F238E27FC236}">
                <a16:creationId xmlns:a16="http://schemas.microsoft.com/office/drawing/2014/main" id="{19E15073-5AED-42BD-A3FA-87D3375CA786}"/>
              </a:ext>
            </a:extLst>
          </p:cNvPr>
          <p:cNvSpPr/>
          <p:nvPr/>
        </p:nvSpPr>
        <p:spPr>
          <a:xfrm>
            <a:off x="0" y="4859078"/>
            <a:ext cx="9144000" cy="28442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6D4928B-389D-43D1-C0A2-8EF565B459C4}"/>
              </a:ext>
            </a:extLst>
          </p:cNvPr>
          <p:cNvSpPr txBox="1"/>
          <p:nvPr/>
        </p:nvSpPr>
        <p:spPr>
          <a:xfrm>
            <a:off x="134679" y="4859078"/>
            <a:ext cx="8924796" cy="276999"/>
          </a:xfrm>
          <a:prstGeom prst="rect">
            <a:avLst/>
          </a:prstGeom>
          <a:noFill/>
        </p:spPr>
        <p:txBody>
          <a:bodyPr wrap="square" rtlCol="0">
            <a:spAutoFit/>
          </a:bodyPr>
          <a:lstStyle/>
          <a:p>
            <a:pPr algn="ctr"/>
            <a:r>
              <a:rPr lang="en-US" sz="1200" b="1" i="1" dirty="0"/>
              <a:t>Key Takeaway: </a:t>
            </a:r>
            <a:r>
              <a:rPr lang="en-US" sz="1200" i="1" dirty="0"/>
              <a:t>Resources can be strategically &amp; preemptively pushed to students with low centrality scores</a:t>
            </a:r>
          </a:p>
        </p:txBody>
      </p:sp>
    </p:spTree>
    <p:extLst>
      <p:ext uri="{BB962C8B-B14F-4D97-AF65-F5344CB8AC3E}">
        <p14:creationId xmlns:p14="http://schemas.microsoft.com/office/powerpoint/2010/main" val="586137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8862DF5-6A15-C228-371F-8F58A5DBCC96}"/>
              </a:ext>
            </a:extLst>
          </p:cNvPr>
          <p:cNvGraphicFramePr>
            <a:graphicFrameLocks noChangeAspect="1"/>
          </p:cNvGraphicFramePr>
          <p:nvPr>
            <p:custDataLst>
              <p:tags r:id="rId1"/>
            </p:custDataLst>
            <p:extLst>
              <p:ext uri="{D42A27DB-BD31-4B8C-83A1-F6EECF244321}">
                <p14:modId xmlns:p14="http://schemas.microsoft.com/office/powerpoint/2010/main" val="156060955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9" name="think-cell data - do not delete" hidden="1">
                        <a:extLst>
                          <a:ext uri="{FF2B5EF4-FFF2-40B4-BE49-F238E27FC236}">
                            <a16:creationId xmlns:a16="http://schemas.microsoft.com/office/drawing/2014/main" id="{28862DF5-6A15-C228-371F-8F58A5DBCC96}"/>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637BE018-1B06-4A44-DA6F-D6C0C2DBFDE0}"/>
              </a:ext>
            </a:extLst>
          </p:cNvPr>
          <p:cNvSpPr/>
          <p:nvPr/>
        </p:nvSpPr>
        <p:spPr>
          <a:xfrm>
            <a:off x="0" y="0"/>
            <a:ext cx="4657592" cy="514350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8D3B9D-BC36-83AB-2555-31B0DC41A5CE}"/>
              </a:ext>
            </a:extLst>
          </p:cNvPr>
          <p:cNvSpPr txBox="1"/>
          <p:nvPr/>
        </p:nvSpPr>
        <p:spPr>
          <a:xfrm>
            <a:off x="104910" y="250146"/>
            <a:ext cx="6210830" cy="584775"/>
          </a:xfrm>
          <a:prstGeom prst="rect">
            <a:avLst/>
          </a:prstGeom>
          <a:noFill/>
        </p:spPr>
        <p:txBody>
          <a:bodyPr wrap="square" rtlCol="0">
            <a:spAutoFit/>
          </a:bodyPr>
          <a:lstStyle/>
          <a:p>
            <a:r>
              <a:rPr lang="en-US" sz="3200" b="1">
                <a:solidFill>
                  <a:srgbClr val="002060"/>
                </a:solidFill>
              </a:rPr>
              <a:t>4. Community Detection</a:t>
            </a:r>
          </a:p>
        </p:txBody>
      </p:sp>
      <p:sp>
        <p:nvSpPr>
          <p:cNvPr id="8" name="Text 8">
            <a:extLst>
              <a:ext uri="{FF2B5EF4-FFF2-40B4-BE49-F238E27FC236}">
                <a16:creationId xmlns:a16="http://schemas.microsoft.com/office/drawing/2014/main" id="{F9BC68A0-D4FC-F0A8-7FE0-F6DB3733B020}"/>
              </a:ext>
            </a:extLst>
          </p:cNvPr>
          <p:cNvSpPr/>
          <p:nvPr/>
        </p:nvSpPr>
        <p:spPr>
          <a:xfrm>
            <a:off x="104910" y="950943"/>
            <a:ext cx="4381500" cy="4042167"/>
          </a:xfrm>
          <a:prstGeom prst="rect">
            <a:avLst/>
          </a:prstGeom>
          <a:noFill/>
          <a:ln/>
        </p:spPr>
        <p:txBody>
          <a:bodyPr wrap="square" lIns="91440" tIns="45720" rIns="91440" bIns="45720" rtlCol="0" anchor="t"/>
          <a:lstStyle/>
          <a:p>
            <a:pPr>
              <a:lnSpc>
                <a:spcPct val="150000"/>
              </a:lnSpc>
            </a:pPr>
            <a:r>
              <a:rPr lang="en-CA" sz="1300" b="1" i="0" u="sng">
                <a:effectLst/>
                <a:latin typeface="Arial"/>
                <a:cs typeface="Arial"/>
              </a:rPr>
              <a:t>Greedy Modularity:</a:t>
            </a:r>
          </a:p>
          <a:p>
            <a:pPr>
              <a:lnSpc>
                <a:spcPct val="150000"/>
              </a:lnSpc>
            </a:pPr>
            <a:r>
              <a:rPr lang="en-CA" sz="1300" b="0" i="0">
                <a:effectLst/>
                <a:latin typeface="Arial"/>
                <a:cs typeface="Arial"/>
              </a:rPr>
              <a:t>Greedy Modularity algorithm, designed to optimize the modularity of a network using the GPA as weights, allows us to effectively identify &amp; analyze the community structure within the student networks over time. Results: clear delineations of student clusters</a:t>
            </a:r>
          </a:p>
          <a:p>
            <a:pPr>
              <a:lnSpc>
                <a:spcPct val="150000"/>
              </a:lnSpc>
            </a:pPr>
            <a:endParaRPr lang="en-CA" sz="700" b="1" i="0" u="sng">
              <a:effectLst/>
              <a:latin typeface="Arial" panose="020B0604020202020204" pitchFamily="34" charset="0"/>
            </a:endParaRPr>
          </a:p>
          <a:p>
            <a:pPr>
              <a:lnSpc>
                <a:spcPct val="150000"/>
              </a:lnSpc>
            </a:pPr>
            <a:r>
              <a:rPr lang="en-CA" sz="1300" b="1" i="0" u="sng">
                <a:effectLst/>
                <a:latin typeface="Arial"/>
                <a:cs typeface="Arial"/>
              </a:rPr>
              <a:t>HITS Algorithm - Identifying core nodes:</a:t>
            </a:r>
          </a:p>
          <a:p>
            <a:pPr>
              <a:lnSpc>
                <a:spcPct val="150000"/>
              </a:lnSpc>
            </a:pPr>
            <a:r>
              <a:rPr lang="en-CA" sz="1300" b="0" i="0">
                <a:effectLst/>
                <a:latin typeface="Arial"/>
                <a:cs typeface="Arial"/>
              </a:rPr>
              <a:t>Once we identified the communities, we applied the HITS algorithm to</a:t>
            </a:r>
            <a:r>
              <a:rPr lang="en-CA" sz="1300">
                <a:latin typeface="Arial"/>
                <a:cs typeface="Arial"/>
              </a:rPr>
              <a:t> </a:t>
            </a:r>
            <a:r>
              <a:rPr lang="en-CA" sz="1300" b="0" i="0">
                <a:effectLst/>
                <a:latin typeface="Arial"/>
                <a:cs typeface="Arial"/>
              </a:rPr>
              <a:t> identify the core students in the homophily groups, categorized into "hubs" and "authorities." Here is the table for top </a:t>
            </a:r>
            <a:r>
              <a:rPr lang="en-CA" sz="1300">
                <a:latin typeface="Arial"/>
                <a:cs typeface="Arial"/>
              </a:rPr>
              <a:t>for Authority notes in each community -&gt;</a:t>
            </a:r>
          </a:p>
        </p:txBody>
      </p:sp>
      <p:pic>
        <p:nvPicPr>
          <p:cNvPr id="3" name="Picture 2" descr="A table with numbers and text&#10;&#10;Description automatically generated">
            <a:extLst>
              <a:ext uri="{FF2B5EF4-FFF2-40B4-BE49-F238E27FC236}">
                <a16:creationId xmlns:a16="http://schemas.microsoft.com/office/drawing/2014/main" id="{5CAC1DDA-715F-079D-11F3-62C437701E08}"/>
              </a:ext>
            </a:extLst>
          </p:cNvPr>
          <p:cNvPicPr>
            <a:picLocks noChangeAspect="1"/>
          </p:cNvPicPr>
          <p:nvPr/>
        </p:nvPicPr>
        <p:blipFill>
          <a:blip r:embed="rId6"/>
          <a:stretch>
            <a:fillRect/>
          </a:stretch>
        </p:blipFill>
        <p:spPr>
          <a:xfrm>
            <a:off x="5245316" y="3845884"/>
            <a:ext cx="3077798" cy="1209410"/>
          </a:xfrm>
          <a:prstGeom prst="rect">
            <a:avLst/>
          </a:prstGeom>
        </p:spPr>
      </p:pic>
      <p:pic>
        <p:nvPicPr>
          <p:cNvPr id="7" name="Picture 6">
            <a:extLst>
              <a:ext uri="{FF2B5EF4-FFF2-40B4-BE49-F238E27FC236}">
                <a16:creationId xmlns:a16="http://schemas.microsoft.com/office/drawing/2014/main" id="{14AC4EA9-675B-2BD4-AC70-9E534AB0882B}"/>
              </a:ext>
            </a:extLst>
          </p:cNvPr>
          <p:cNvPicPr>
            <a:picLocks noChangeAspect="1"/>
          </p:cNvPicPr>
          <p:nvPr/>
        </p:nvPicPr>
        <p:blipFill>
          <a:blip r:embed="rId7"/>
          <a:stretch>
            <a:fillRect/>
          </a:stretch>
        </p:blipFill>
        <p:spPr>
          <a:xfrm>
            <a:off x="5013603" y="248408"/>
            <a:ext cx="3535890" cy="3467227"/>
          </a:xfrm>
          <a:prstGeom prst="rect">
            <a:avLst/>
          </a:prstGeom>
        </p:spPr>
      </p:pic>
    </p:spTree>
    <p:extLst>
      <p:ext uri="{BB962C8B-B14F-4D97-AF65-F5344CB8AC3E}">
        <p14:creationId xmlns:p14="http://schemas.microsoft.com/office/powerpoint/2010/main" val="503103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8862DF5-6A15-C228-371F-8F58A5DBCC96}"/>
              </a:ext>
            </a:extLst>
          </p:cNvPr>
          <p:cNvGraphicFramePr>
            <a:graphicFrameLocks noChangeAspect="1"/>
          </p:cNvGraphicFramePr>
          <p:nvPr>
            <p:custDataLst>
              <p:tags r:id="rId1"/>
            </p:custDataLst>
            <p:extLst>
              <p:ext uri="{D42A27DB-BD31-4B8C-83A1-F6EECF244321}">
                <p14:modId xmlns:p14="http://schemas.microsoft.com/office/powerpoint/2010/main" val="159555762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9" name="think-cell data - do not delete" hidden="1">
                        <a:extLst>
                          <a:ext uri="{FF2B5EF4-FFF2-40B4-BE49-F238E27FC236}">
                            <a16:creationId xmlns:a16="http://schemas.microsoft.com/office/drawing/2014/main" id="{28862DF5-6A15-C228-371F-8F58A5DBCC96}"/>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2C5D2062-991A-629C-3ADD-3784F530B6F1}"/>
              </a:ext>
            </a:extLst>
          </p:cNvPr>
          <p:cNvPicPr>
            <a:picLocks noChangeAspect="1"/>
          </p:cNvPicPr>
          <p:nvPr/>
        </p:nvPicPr>
        <p:blipFill>
          <a:blip r:embed="rId6"/>
          <a:stretch>
            <a:fillRect/>
          </a:stretch>
        </p:blipFill>
        <p:spPr>
          <a:xfrm>
            <a:off x="2283103" y="1509336"/>
            <a:ext cx="3073248" cy="3013656"/>
          </a:xfrm>
          <a:prstGeom prst="rect">
            <a:avLst/>
          </a:prstGeom>
        </p:spPr>
      </p:pic>
      <p:pic>
        <p:nvPicPr>
          <p:cNvPr id="14" name="Picture 13" descr="A diagram of a network&#10;&#10;Description automatically generated">
            <a:extLst>
              <a:ext uri="{FF2B5EF4-FFF2-40B4-BE49-F238E27FC236}">
                <a16:creationId xmlns:a16="http://schemas.microsoft.com/office/drawing/2014/main" id="{C803CC6A-B1B1-1DC8-B4A2-C164B91AF82D}"/>
              </a:ext>
            </a:extLst>
          </p:cNvPr>
          <p:cNvPicPr>
            <a:picLocks noChangeAspect="1"/>
          </p:cNvPicPr>
          <p:nvPr/>
        </p:nvPicPr>
        <p:blipFill>
          <a:blip r:embed="rId7"/>
          <a:stretch>
            <a:fillRect/>
          </a:stretch>
        </p:blipFill>
        <p:spPr>
          <a:xfrm>
            <a:off x="5549342" y="734785"/>
            <a:ext cx="3510853" cy="4399643"/>
          </a:xfrm>
          <a:prstGeom prst="rect">
            <a:avLst/>
          </a:prstGeom>
        </p:spPr>
      </p:pic>
      <p:sp>
        <p:nvSpPr>
          <p:cNvPr id="12" name="TextBox 11">
            <a:extLst>
              <a:ext uri="{FF2B5EF4-FFF2-40B4-BE49-F238E27FC236}">
                <a16:creationId xmlns:a16="http://schemas.microsoft.com/office/drawing/2014/main" id="{6E125E3B-E304-9275-36B6-935D7E08F252}"/>
              </a:ext>
            </a:extLst>
          </p:cNvPr>
          <p:cNvSpPr txBox="1"/>
          <p:nvPr/>
        </p:nvSpPr>
        <p:spPr>
          <a:xfrm>
            <a:off x="7231592" y="1606577"/>
            <a:ext cx="21132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1200" i="1">
                <a:solidFill>
                  <a:srgbClr val="C00000"/>
                </a:solidFill>
                <a:latin typeface="Arial"/>
                <a:cs typeface="Arial"/>
              </a:rPr>
              <a:t>4. Central node in Community 1 Identified for Targeted Intervention</a:t>
            </a:r>
          </a:p>
        </p:txBody>
      </p:sp>
      <p:sp>
        <p:nvSpPr>
          <p:cNvPr id="15" name="Arrow: Right 14">
            <a:extLst>
              <a:ext uri="{FF2B5EF4-FFF2-40B4-BE49-F238E27FC236}">
                <a16:creationId xmlns:a16="http://schemas.microsoft.com/office/drawing/2014/main" id="{70806634-8785-5E7A-37CD-85316D0E6B12}"/>
              </a:ext>
            </a:extLst>
          </p:cNvPr>
          <p:cNvSpPr/>
          <p:nvPr/>
        </p:nvSpPr>
        <p:spPr>
          <a:xfrm rot="8738576">
            <a:off x="6890683" y="2599939"/>
            <a:ext cx="1412875" cy="134937"/>
          </a:xfrm>
          <a:prstGeom prst="rightArrow">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network diagram of a network&#10;&#10;Description automatically generated">
            <a:extLst>
              <a:ext uri="{FF2B5EF4-FFF2-40B4-BE49-F238E27FC236}">
                <a16:creationId xmlns:a16="http://schemas.microsoft.com/office/drawing/2014/main" id="{4FCBF7D4-AA3E-49A6-502E-52D5F0884703}"/>
              </a:ext>
            </a:extLst>
          </p:cNvPr>
          <p:cNvPicPr>
            <a:picLocks noChangeAspect="1"/>
          </p:cNvPicPr>
          <p:nvPr/>
        </p:nvPicPr>
        <p:blipFill rotWithShape="1">
          <a:blip r:embed="rId8"/>
          <a:srcRect l="2555" t="7840" b="3759"/>
          <a:stretch/>
        </p:blipFill>
        <p:spPr>
          <a:xfrm>
            <a:off x="112712" y="477208"/>
            <a:ext cx="2065867" cy="1959203"/>
          </a:xfrm>
          <a:prstGeom prst="rect">
            <a:avLst/>
          </a:prstGeom>
        </p:spPr>
      </p:pic>
      <p:sp>
        <p:nvSpPr>
          <p:cNvPr id="4" name="TextBox 3">
            <a:extLst>
              <a:ext uri="{FF2B5EF4-FFF2-40B4-BE49-F238E27FC236}">
                <a16:creationId xmlns:a16="http://schemas.microsoft.com/office/drawing/2014/main" id="{602AE27D-5510-37E5-AB11-54D89AF3B4DD}"/>
              </a:ext>
            </a:extLst>
          </p:cNvPr>
          <p:cNvSpPr txBox="1"/>
          <p:nvPr/>
        </p:nvSpPr>
        <p:spPr>
          <a:xfrm>
            <a:off x="-98955" y="40943"/>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1200" i="1">
                <a:solidFill>
                  <a:srgbClr val="C00000"/>
                </a:solidFill>
                <a:latin typeface="Arial"/>
              </a:rPr>
              <a:t>1. Started with Network Graph </a:t>
            </a:r>
          </a:p>
          <a:p>
            <a:pPr algn="ctr"/>
            <a:r>
              <a:rPr lang="en-CA" sz="1200" i="1">
                <a:solidFill>
                  <a:srgbClr val="C00000"/>
                </a:solidFill>
                <a:latin typeface="Arial"/>
              </a:rPr>
              <a:t>of School (Over Time)</a:t>
            </a:r>
            <a:endParaRPr lang="en-US" sz="1600" i="1">
              <a:solidFill>
                <a:srgbClr val="C00000"/>
              </a:solidFill>
            </a:endParaRPr>
          </a:p>
        </p:txBody>
      </p:sp>
      <p:sp>
        <p:nvSpPr>
          <p:cNvPr id="11" name="TextBox 10">
            <a:extLst>
              <a:ext uri="{FF2B5EF4-FFF2-40B4-BE49-F238E27FC236}">
                <a16:creationId xmlns:a16="http://schemas.microsoft.com/office/drawing/2014/main" id="{D8EAFD7B-4CBD-702E-5C0A-FBE388E78674}"/>
              </a:ext>
            </a:extLst>
          </p:cNvPr>
          <p:cNvSpPr txBox="1"/>
          <p:nvPr/>
        </p:nvSpPr>
        <p:spPr>
          <a:xfrm>
            <a:off x="2283623" y="1397540"/>
            <a:ext cx="2215621" cy="46166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1200" i="1">
                <a:solidFill>
                  <a:srgbClr val="C00000"/>
                </a:solidFill>
                <a:latin typeface="Arial"/>
              </a:rPr>
              <a:t>3. Greedy Modularity gave us network communities</a:t>
            </a:r>
            <a:endParaRPr lang="en-US" sz="1600" i="1">
              <a:solidFill>
                <a:srgbClr val="C00000"/>
              </a:solidFill>
            </a:endParaRPr>
          </a:p>
        </p:txBody>
      </p:sp>
      <p:sp>
        <p:nvSpPr>
          <p:cNvPr id="7" name="TextBox 6">
            <a:extLst>
              <a:ext uri="{FF2B5EF4-FFF2-40B4-BE49-F238E27FC236}">
                <a16:creationId xmlns:a16="http://schemas.microsoft.com/office/drawing/2014/main" id="{F7C09839-92D6-E428-DB81-086AD6F193C0}"/>
              </a:ext>
            </a:extLst>
          </p:cNvPr>
          <p:cNvSpPr txBox="1"/>
          <p:nvPr/>
        </p:nvSpPr>
        <p:spPr>
          <a:xfrm>
            <a:off x="4973188" y="165558"/>
            <a:ext cx="4168649" cy="43088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1100" i="1">
                <a:latin typeface="Arial"/>
              </a:rPr>
              <a:t>Directed Network for Node 169 with highest authority score in Community 1</a:t>
            </a:r>
            <a:endParaRPr lang="en-US" sz="1400" i="1"/>
          </a:p>
        </p:txBody>
      </p:sp>
      <p:sp>
        <p:nvSpPr>
          <p:cNvPr id="13" name="Rectangle 12">
            <a:extLst>
              <a:ext uri="{FF2B5EF4-FFF2-40B4-BE49-F238E27FC236}">
                <a16:creationId xmlns:a16="http://schemas.microsoft.com/office/drawing/2014/main" id="{358435C0-1F7B-235C-FD94-D9CC211BBB7A}"/>
              </a:ext>
            </a:extLst>
          </p:cNvPr>
          <p:cNvSpPr/>
          <p:nvPr/>
        </p:nvSpPr>
        <p:spPr>
          <a:xfrm>
            <a:off x="-8467" y="4874967"/>
            <a:ext cx="9250694" cy="277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EC83EAC-B4A6-BB4F-C9A8-6C1625B0B8B5}"/>
              </a:ext>
            </a:extLst>
          </p:cNvPr>
          <p:cNvSpPr txBox="1"/>
          <p:nvPr/>
        </p:nvSpPr>
        <p:spPr>
          <a:xfrm>
            <a:off x="134679" y="4859078"/>
            <a:ext cx="8924796" cy="276999"/>
          </a:xfrm>
          <a:prstGeom prst="rect">
            <a:avLst/>
          </a:prstGeom>
          <a:noFill/>
        </p:spPr>
        <p:txBody>
          <a:bodyPr wrap="square" lIns="91440" tIns="45720" rIns="91440" bIns="45720" rtlCol="0" anchor="t">
            <a:spAutoFit/>
          </a:bodyPr>
          <a:lstStyle/>
          <a:p>
            <a:pPr algn="ctr"/>
            <a:r>
              <a:rPr lang="en-US" sz="1200" b="1" i="1"/>
              <a:t>Key Takeaway: </a:t>
            </a:r>
            <a:r>
              <a:rPr lang="en-US" sz="1200" i="1"/>
              <a:t>Information dissemination can be done through the identified core nodes</a:t>
            </a:r>
          </a:p>
        </p:txBody>
      </p:sp>
      <p:grpSp>
        <p:nvGrpSpPr>
          <p:cNvPr id="27" name="Group 26">
            <a:extLst>
              <a:ext uri="{FF2B5EF4-FFF2-40B4-BE49-F238E27FC236}">
                <a16:creationId xmlns:a16="http://schemas.microsoft.com/office/drawing/2014/main" id="{64A42C8F-C8DA-FC4D-8B8B-110010301148}"/>
              </a:ext>
            </a:extLst>
          </p:cNvPr>
          <p:cNvGrpSpPr/>
          <p:nvPr/>
        </p:nvGrpSpPr>
        <p:grpSpPr>
          <a:xfrm>
            <a:off x="1108859" y="2666369"/>
            <a:ext cx="851040" cy="911880"/>
            <a:chOff x="945573" y="2548440"/>
            <a:chExt cx="851040" cy="911880"/>
          </a:xfrm>
        </p:grpSpPr>
        <mc:AlternateContent xmlns:mc="http://schemas.openxmlformats.org/markup-compatibility/2006">
          <mc:Choice xmlns:p14="http://schemas.microsoft.com/office/powerpoint/2010/main" Requires="p14">
            <p:contentPart p14:bwMode="auto" r:id="rId9">
              <p14:nvContentPartPr>
                <p14:cNvPr id="25" name="Ink 24">
                  <a:extLst>
                    <a:ext uri="{FF2B5EF4-FFF2-40B4-BE49-F238E27FC236}">
                      <a16:creationId xmlns:a16="http://schemas.microsoft.com/office/drawing/2014/main" id="{F7B85CF8-DBCE-C8CE-DC91-BB524F7BAB29}"/>
                    </a:ext>
                  </a:extLst>
                </p14:cNvPr>
                <p14:cNvContentPartPr/>
                <p14:nvPr/>
              </p14:nvContentPartPr>
              <p14:xfrm>
                <a:off x="945573" y="2548440"/>
                <a:ext cx="848160" cy="877320"/>
              </p14:xfrm>
            </p:contentPart>
          </mc:Choice>
          <mc:Fallback>
            <p:pic>
              <p:nvPicPr>
                <p:cNvPr id="25" name="Ink 24">
                  <a:extLst>
                    <a:ext uri="{FF2B5EF4-FFF2-40B4-BE49-F238E27FC236}">
                      <a16:creationId xmlns:a16="http://schemas.microsoft.com/office/drawing/2014/main" id="{F7B85CF8-DBCE-C8CE-DC91-BB524F7BAB29}"/>
                    </a:ext>
                  </a:extLst>
                </p:cNvPr>
                <p:cNvPicPr/>
                <p:nvPr/>
              </p:nvPicPr>
              <p:blipFill>
                <a:blip r:embed="rId10"/>
                <a:stretch>
                  <a:fillRect/>
                </a:stretch>
              </p:blipFill>
              <p:spPr>
                <a:xfrm>
                  <a:off x="936573" y="2539440"/>
                  <a:ext cx="865800" cy="894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6" name="Ink 25">
                  <a:extLst>
                    <a:ext uri="{FF2B5EF4-FFF2-40B4-BE49-F238E27FC236}">
                      <a16:creationId xmlns:a16="http://schemas.microsoft.com/office/drawing/2014/main" id="{01558EAA-3689-3C07-904B-F0EF494D21BF}"/>
                    </a:ext>
                  </a:extLst>
                </p14:cNvPr>
                <p14:cNvContentPartPr/>
                <p14:nvPr/>
              </p14:nvContentPartPr>
              <p14:xfrm>
                <a:off x="1547493" y="3413520"/>
                <a:ext cx="249120" cy="46800"/>
              </p14:xfrm>
            </p:contentPart>
          </mc:Choice>
          <mc:Fallback>
            <p:pic>
              <p:nvPicPr>
                <p:cNvPr id="26" name="Ink 25">
                  <a:extLst>
                    <a:ext uri="{FF2B5EF4-FFF2-40B4-BE49-F238E27FC236}">
                      <a16:creationId xmlns:a16="http://schemas.microsoft.com/office/drawing/2014/main" id="{01558EAA-3689-3C07-904B-F0EF494D21BF}"/>
                    </a:ext>
                  </a:extLst>
                </p:cNvPr>
                <p:cNvPicPr/>
                <p:nvPr/>
              </p:nvPicPr>
              <p:blipFill>
                <a:blip r:embed="rId12"/>
                <a:stretch>
                  <a:fillRect/>
                </a:stretch>
              </p:blipFill>
              <p:spPr>
                <a:xfrm>
                  <a:off x="1538480" y="3404520"/>
                  <a:ext cx="266786" cy="64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34" name="Ink 33">
                <a:extLst>
                  <a:ext uri="{FF2B5EF4-FFF2-40B4-BE49-F238E27FC236}">
                    <a16:creationId xmlns:a16="http://schemas.microsoft.com/office/drawing/2014/main" id="{DAF4E35D-6245-C7AD-1AF9-8CA78E314F67}"/>
                  </a:ext>
                </a:extLst>
              </p14:cNvPr>
              <p14:cNvContentPartPr/>
              <p14:nvPr/>
            </p14:nvContentPartPr>
            <p14:xfrm>
              <a:off x="4613253" y="3921840"/>
              <a:ext cx="880920" cy="212040"/>
            </p14:xfrm>
          </p:contentPart>
        </mc:Choice>
        <mc:Fallback>
          <p:pic>
            <p:nvPicPr>
              <p:cNvPr id="34" name="Ink 33">
                <a:extLst>
                  <a:ext uri="{FF2B5EF4-FFF2-40B4-BE49-F238E27FC236}">
                    <a16:creationId xmlns:a16="http://schemas.microsoft.com/office/drawing/2014/main" id="{DAF4E35D-6245-C7AD-1AF9-8CA78E314F67}"/>
                  </a:ext>
                </a:extLst>
              </p:cNvPr>
              <p:cNvPicPr/>
              <p:nvPr/>
            </p:nvPicPr>
            <p:blipFill>
              <a:blip r:embed="rId14"/>
              <a:stretch>
                <a:fillRect/>
              </a:stretch>
            </p:blipFill>
            <p:spPr>
              <a:xfrm>
                <a:off x="4604253" y="3912840"/>
                <a:ext cx="898560" cy="229680"/>
              </a:xfrm>
              <a:prstGeom prst="rect">
                <a:avLst/>
              </a:prstGeom>
            </p:spPr>
          </p:pic>
        </mc:Fallback>
      </mc:AlternateContent>
      <p:pic>
        <p:nvPicPr>
          <p:cNvPr id="8" name="Picture 7" descr="A close up of a number&#10;&#10;Description automatically generated">
            <a:extLst>
              <a:ext uri="{FF2B5EF4-FFF2-40B4-BE49-F238E27FC236}">
                <a16:creationId xmlns:a16="http://schemas.microsoft.com/office/drawing/2014/main" id="{84741203-E81B-2103-53FA-9486934EB81D}"/>
              </a:ext>
            </a:extLst>
          </p:cNvPr>
          <p:cNvPicPr>
            <a:picLocks noChangeAspect="1"/>
          </p:cNvPicPr>
          <p:nvPr/>
        </p:nvPicPr>
        <p:blipFill>
          <a:blip r:embed="rId15"/>
          <a:stretch>
            <a:fillRect/>
          </a:stretch>
        </p:blipFill>
        <p:spPr>
          <a:xfrm>
            <a:off x="343273" y="2820410"/>
            <a:ext cx="1627761" cy="394972"/>
          </a:xfrm>
          <a:prstGeom prst="rect">
            <a:avLst/>
          </a:prstGeom>
        </p:spPr>
      </p:pic>
      <p:sp>
        <p:nvSpPr>
          <p:cNvPr id="10" name="TextBox 9">
            <a:extLst>
              <a:ext uri="{FF2B5EF4-FFF2-40B4-BE49-F238E27FC236}">
                <a16:creationId xmlns:a16="http://schemas.microsoft.com/office/drawing/2014/main" id="{45E346E0-0C49-0E80-ED67-A1F31CE66BD3}"/>
              </a:ext>
            </a:extLst>
          </p:cNvPr>
          <p:cNvSpPr txBox="1"/>
          <p:nvPr/>
        </p:nvSpPr>
        <p:spPr>
          <a:xfrm>
            <a:off x="97408" y="3456753"/>
            <a:ext cx="1172407" cy="46166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1200" i="1">
                <a:solidFill>
                  <a:srgbClr val="C00000"/>
                </a:solidFill>
                <a:latin typeface="Arial"/>
              </a:rPr>
              <a:t>2. Homophily detection</a:t>
            </a:r>
            <a:endParaRPr lang="en-CA" sz="1200" i="1">
              <a:solidFill>
                <a:srgbClr val="C00000"/>
              </a:solidFill>
              <a:latin typeface="Arial"/>
              <a:cs typeface="Arial"/>
            </a:endParaRPr>
          </a:p>
        </p:txBody>
      </p:sp>
    </p:spTree>
    <p:extLst>
      <p:ext uri="{BB962C8B-B14F-4D97-AF65-F5344CB8AC3E}">
        <p14:creationId xmlns:p14="http://schemas.microsoft.com/office/powerpoint/2010/main" val="884661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78D3B9D-BC36-83AB-2555-31B0DC41A5CE}"/>
              </a:ext>
            </a:extLst>
          </p:cNvPr>
          <p:cNvSpPr txBox="1"/>
          <p:nvPr/>
        </p:nvSpPr>
        <p:spPr>
          <a:xfrm>
            <a:off x="3528334" y="0"/>
            <a:ext cx="6210830" cy="584775"/>
          </a:xfrm>
          <a:prstGeom prst="rect">
            <a:avLst/>
          </a:prstGeom>
          <a:noFill/>
        </p:spPr>
        <p:txBody>
          <a:bodyPr wrap="square" rtlCol="0">
            <a:spAutoFit/>
          </a:bodyPr>
          <a:lstStyle/>
          <a:p>
            <a:r>
              <a:rPr lang="en-US" sz="3200" b="1">
                <a:solidFill>
                  <a:srgbClr val="002060"/>
                </a:solidFill>
              </a:rPr>
              <a:t>Conclusion</a:t>
            </a:r>
          </a:p>
        </p:txBody>
      </p:sp>
      <p:sp>
        <p:nvSpPr>
          <p:cNvPr id="8" name="Text 8">
            <a:extLst>
              <a:ext uri="{FF2B5EF4-FFF2-40B4-BE49-F238E27FC236}">
                <a16:creationId xmlns:a16="http://schemas.microsoft.com/office/drawing/2014/main" id="{F9BC68A0-D4FC-F0A8-7FE0-F6DB3733B020}"/>
              </a:ext>
            </a:extLst>
          </p:cNvPr>
          <p:cNvSpPr/>
          <p:nvPr/>
        </p:nvSpPr>
        <p:spPr>
          <a:xfrm>
            <a:off x="157273" y="1237586"/>
            <a:ext cx="4257072" cy="3103968"/>
          </a:xfrm>
          <a:prstGeom prst="rect">
            <a:avLst/>
          </a:prstGeom>
          <a:noFill/>
          <a:ln/>
        </p:spPr>
        <p:txBody>
          <a:bodyPr wrap="square" rtlCol="0" anchor="t"/>
          <a:lstStyle/>
          <a:p>
            <a:pPr>
              <a:lnSpc>
                <a:spcPct val="150000"/>
              </a:lnSpc>
            </a:pPr>
            <a:r>
              <a:rPr lang="en-CA" sz="1100" b="1" u="sng" dirty="0">
                <a:latin typeface="Arial" panose="020B0604020202020204" pitchFamily="34" charset="0"/>
              </a:rPr>
              <a:t>Homophily Dominance: </a:t>
            </a:r>
          </a:p>
          <a:p>
            <a:pPr>
              <a:lnSpc>
                <a:spcPct val="150000"/>
              </a:lnSpc>
            </a:pPr>
            <a:r>
              <a:rPr lang="en-CA" sz="1100" dirty="0"/>
              <a:t>Students prefer to gradually reorganize their social networks according to their performance levels, rather than adapting their performance to the level of their local group.</a:t>
            </a:r>
          </a:p>
          <a:p>
            <a:pPr>
              <a:lnSpc>
                <a:spcPct val="150000"/>
              </a:lnSpc>
            </a:pPr>
            <a:r>
              <a:rPr lang="en-CA" sz="100" b="1" u="sng" dirty="0">
                <a:latin typeface="Arial" panose="020B0604020202020204" pitchFamily="34" charset="0"/>
              </a:rPr>
              <a:t>&lt;&lt;</a:t>
            </a:r>
          </a:p>
          <a:p>
            <a:pPr>
              <a:lnSpc>
                <a:spcPct val="150000"/>
              </a:lnSpc>
            </a:pPr>
            <a:r>
              <a:rPr lang="en-CA" sz="1100" b="1" u="sng" dirty="0">
                <a:latin typeface="Arial" panose="020B0604020202020204" pitchFamily="34" charset="0"/>
              </a:rPr>
              <a:t>Prediction of GPA with Network Centrality (Low RSME): </a:t>
            </a:r>
          </a:p>
          <a:p>
            <a:pPr>
              <a:lnSpc>
                <a:spcPct val="150000"/>
              </a:lnSpc>
            </a:pPr>
            <a:r>
              <a:rPr lang="en-CA" sz="1100" dirty="0">
                <a:latin typeface="Arial" panose="020B0604020202020204" pitchFamily="34" charset="0"/>
              </a:rPr>
              <a:t>Students with high network centrality attributes are scoring higher GPA; Influence &amp; performance walking hand-in-hand</a:t>
            </a:r>
            <a:endParaRPr lang="en-CA" sz="300" dirty="0">
              <a:latin typeface="Arial" panose="020B0604020202020204" pitchFamily="34" charset="0"/>
            </a:endParaRPr>
          </a:p>
          <a:p>
            <a:pPr>
              <a:lnSpc>
                <a:spcPct val="150000"/>
              </a:lnSpc>
            </a:pPr>
            <a:r>
              <a:rPr lang="en-CA" sz="1100" b="1" u="sng" dirty="0">
                <a:latin typeface="Arial" panose="020B0604020202020204" pitchFamily="34" charset="0"/>
              </a:rPr>
              <a:t>Identification of Communities &amp; Influencers: </a:t>
            </a:r>
          </a:p>
          <a:p>
            <a:pPr>
              <a:lnSpc>
                <a:spcPct val="150000"/>
              </a:lnSpc>
            </a:pPr>
            <a:r>
              <a:rPr lang="en-CA" sz="1100" dirty="0">
                <a:latin typeface="Arial" panose="020B0604020202020204" pitchFamily="34" charset="0"/>
              </a:rPr>
              <a:t>Communities and influencers within communities are identified which gives transparency into POCs for dissemination and targets for resource utilization drives</a:t>
            </a:r>
          </a:p>
        </p:txBody>
      </p:sp>
      <p:sp>
        <p:nvSpPr>
          <p:cNvPr id="11" name="TextBox 10">
            <a:extLst>
              <a:ext uri="{FF2B5EF4-FFF2-40B4-BE49-F238E27FC236}">
                <a16:creationId xmlns:a16="http://schemas.microsoft.com/office/drawing/2014/main" id="{79B21D6E-B2FB-289B-F7CD-69DD4A33123E}"/>
              </a:ext>
            </a:extLst>
          </p:cNvPr>
          <p:cNvSpPr txBox="1"/>
          <p:nvPr/>
        </p:nvSpPr>
        <p:spPr>
          <a:xfrm>
            <a:off x="957440" y="830492"/>
            <a:ext cx="2959917" cy="461665"/>
          </a:xfrm>
          <a:prstGeom prst="rect">
            <a:avLst/>
          </a:prstGeom>
          <a:noFill/>
        </p:spPr>
        <p:txBody>
          <a:bodyPr wrap="square" rtlCol="0">
            <a:spAutoFit/>
          </a:bodyPr>
          <a:lstStyle/>
          <a:p>
            <a:pPr algn="ctr"/>
            <a:r>
              <a:rPr lang="en-US" sz="2400" b="1" u="sng">
                <a:solidFill>
                  <a:srgbClr val="C00000"/>
                </a:solidFill>
              </a:rPr>
              <a:t>Findings</a:t>
            </a:r>
          </a:p>
        </p:txBody>
      </p:sp>
      <p:sp>
        <p:nvSpPr>
          <p:cNvPr id="13" name="TextBox 12">
            <a:extLst>
              <a:ext uri="{FF2B5EF4-FFF2-40B4-BE49-F238E27FC236}">
                <a16:creationId xmlns:a16="http://schemas.microsoft.com/office/drawing/2014/main" id="{43FFDBC1-FB55-A66A-706E-88B876A440ED}"/>
              </a:ext>
            </a:extLst>
          </p:cNvPr>
          <p:cNvSpPr txBox="1"/>
          <p:nvPr/>
        </p:nvSpPr>
        <p:spPr>
          <a:xfrm>
            <a:off x="4987297" y="830491"/>
            <a:ext cx="3505746" cy="461665"/>
          </a:xfrm>
          <a:prstGeom prst="rect">
            <a:avLst/>
          </a:prstGeom>
          <a:noFill/>
        </p:spPr>
        <p:txBody>
          <a:bodyPr wrap="square" rtlCol="0">
            <a:spAutoFit/>
          </a:bodyPr>
          <a:lstStyle/>
          <a:p>
            <a:pPr algn="ctr"/>
            <a:r>
              <a:rPr lang="en-US" sz="2400" b="1" u="sng">
                <a:solidFill>
                  <a:schemeClr val="accent6">
                    <a:lumMod val="75000"/>
                  </a:schemeClr>
                </a:solidFill>
              </a:rPr>
              <a:t>Actionable Insights</a:t>
            </a:r>
          </a:p>
        </p:txBody>
      </p:sp>
      <p:cxnSp>
        <p:nvCxnSpPr>
          <p:cNvPr id="15" name="Straight Connector 14">
            <a:extLst>
              <a:ext uri="{FF2B5EF4-FFF2-40B4-BE49-F238E27FC236}">
                <a16:creationId xmlns:a16="http://schemas.microsoft.com/office/drawing/2014/main" id="{51734FA6-2D57-488D-4710-3B10E4A2E53A}"/>
              </a:ext>
            </a:extLst>
          </p:cNvPr>
          <p:cNvCxnSpPr>
            <a:cxnSpLocks/>
          </p:cNvCxnSpPr>
          <p:nvPr/>
        </p:nvCxnSpPr>
        <p:spPr>
          <a:xfrm>
            <a:off x="4564834" y="1292156"/>
            <a:ext cx="7166" cy="2641341"/>
          </a:xfrm>
          <a:prstGeom prst="line">
            <a:avLst/>
          </a:prstGeom>
        </p:spPr>
        <p:style>
          <a:lnRef idx="1">
            <a:schemeClr val="dk1"/>
          </a:lnRef>
          <a:fillRef idx="0">
            <a:schemeClr val="dk1"/>
          </a:fillRef>
          <a:effectRef idx="0">
            <a:schemeClr val="dk1"/>
          </a:effectRef>
          <a:fontRef idx="minor">
            <a:schemeClr val="tx1"/>
          </a:fontRef>
        </p:style>
      </p:cxnSp>
      <p:sp>
        <p:nvSpPr>
          <p:cNvPr id="16" name="Text 8">
            <a:extLst>
              <a:ext uri="{FF2B5EF4-FFF2-40B4-BE49-F238E27FC236}">
                <a16:creationId xmlns:a16="http://schemas.microsoft.com/office/drawing/2014/main" id="{313B15EF-4497-EA42-0CBA-6BCACDFA9C83}"/>
              </a:ext>
            </a:extLst>
          </p:cNvPr>
          <p:cNvSpPr/>
          <p:nvPr/>
        </p:nvSpPr>
        <p:spPr>
          <a:xfrm>
            <a:off x="4729657" y="1237586"/>
            <a:ext cx="4257072" cy="3103968"/>
          </a:xfrm>
          <a:prstGeom prst="rect">
            <a:avLst/>
          </a:prstGeom>
          <a:noFill/>
          <a:ln/>
        </p:spPr>
        <p:txBody>
          <a:bodyPr wrap="square" rtlCol="0" anchor="t"/>
          <a:lstStyle/>
          <a:p>
            <a:pPr>
              <a:lnSpc>
                <a:spcPct val="150000"/>
              </a:lnSpc>
            </a:pPr>
            <a:r>
              <a:rPr lang="en-CA" sz="1200" b="1" u="sng" dirty="0">
                <a:latin typeface="Arial" panose="020B0604020202020204" pitchFamily="34" charset="0"/>
              </a:rPr>
              <a:t>Tailored Communication Strategies:</a:t>
            </a:r>
          </a:p>
          <a:p>
            <a:pPr>
              <a:lnSpc>
                <a:spcPct val="150000"/>
              </a:lnSpc>
            </a:pPr>
            <a:r>
              <a:rPr lang="en-CA" sz="1100" dirty="0"/>
              <a:t>Develop targeted communication strategies that consider the network’s homophily characteristics to ensure information reaches all groups within the student body. </a:t>
            </a:r>
          </a:p>
          <a:p>
            <a:pPr>
              <a:lnSpc>
                <a:spcPct val="150000"/>
              </a:lnSpc>
            </a:pPr>
            <a:r>
              <a:rPr lang="en-CA" sz="1200" b="1" u="sng" dirty="0">
                <a:latin typeface="Arial" panose="020B0604020202020204" pitchFamily="34" charset="0"/>
              </a:rPr>
              <a:t>Group Formation Strategy for Increased social mobility:</a:t>
            </a:r>
          </a:p>
          <a:p>
            <a:pPr>
              <a:lnSpc>
                <a:spcPct val="150000"/>
              </a:lnSpc>
            </a:pPr>
            <a:r>
              <a:rPr lang="en-CA" sz="1100" dirty="0"/>
              <a:t>Network centrality can be used to find students who need help the most; Random Grouping can be used to elevate class performance.</a:t>
            </a:r>
          </a:p>
          <a:p>
            <a:pPr>
              <a:lnSpc>
                <a:spcPct val="150000"/>
              </a:lnSpc>
            </a:pPr>
            <a:r>
              <a:rPr lang="en-CA" sz="1200" b="1" u="sng" dirty="0">
                <a:latin typeface="Arial" panose="020B0604020202020204" pitchFamily="34" charset="0"/>
              </a:rPr>
              <a:t>PoC Leads for Outreach Amplification:</a:t>
            </a:r>
          </a:p>
          <a:p>
            <a:pPr>
              <a:lnSpc>
                <a:spcPct val="150000"/>
              </a:lnSpc>
            </a:pPr>
            <a:r>
              <a:rPr lang="en-CA" sz="1100" dirty="0"/>
              <a:t>Engage identified core nodes within the homophily group networks leveraging their positions to enhance outreach and engagement.</a:t>
            </a:r>
          </a:p>
        </p:txBody>
      </p:sp>
      <p:sp>
        <p:nvSpPr>
          <p:cNvPr id="24" name="TextBox 23">
            <a:extLst>
              <a:ext uri="{FF2B5EF4-FFF2-40B4-BE49-F238E27FC236}">
                <a16:creationId xmlns:a16="http://schemas.microsoft.com/office/drawing/2014/main" id="{D525D257-B96C-E7CA-DEBE-52DD11C0AD96}"/>
              </a:ext>
            </a:extLst>
          </p:cNvPr>
          <p:cNvSpPr txBox="1"/>
          <p:nvPr/>
        </p:nvSpPr>
        <p:spPr>
          <a:xfrm>
            <a:off x="91916" y="441655"/>
            <a:ext cx="8829458" cy="461665"/>
          </a:xfrm>
          <a:prstGeom prst="rect">
            <a:avLst/>
          </a:prstGeom>
          <a:noFill/>
        </p:spPr>
        <p:txBody>
          <a:bodyPr wrap="square">
            <a:spAutoFit/>
          </a:bodyPr>
          <a:lstStyle/>
          <a:p>
            <a:pPr algn="ctr"/>
            <a:r>
              <a:rPr lang="en-CA" sz="1200" i="1" dirty="0">
                <a:solidFill>
                  <a:srgbClr val="002060"/>
                </a:solidFill>
                <a:latin typeface="Arial" panose="020B0604020202020204" pitchFamily="34" charset="0"/>
              </a:rPr>
              <a:t>S</a:t>
            </a:r>
            <a:r>
              <a:rPr lang="en-CA" sz="1200" i="1" dirty="0">
                <a:solidFill>
                  <a:srgbClr val="002060"/>
                </a:solidFill>
                <a:effectLst/>
                <a:latin typeface="Arial" panose="020B0604020202020204" pitchFamily="34" charset="0"/>
              </a:rPr>
              <a:t>tudy revealed significant insights into the structural dynamics of student social networks and their influence </a:t>
            </a:r>
          </a:p>
          <a:p>
            <a:pPr algn="ctr"/>
            <a:r>
              <a:rPr lang="en-CA" sz="1200" i="1" dirty="0">
                <a:solidFill>
                  <a:srgbClr val="002060"/>
                </a:solidFill>
                <a:effectLst/>
                <a:latin typeface="Arial" panose="020B0604020202020204" pitchFamily="34" charset="0"/>
              </a:rPr>
              <a:t>on academic performance</a:t>
            </a:r>
            <a:endParaRPr lang="en-US" sz="1200" i="1" dirty="0">
              <a:solidFill>
                <a:srgbClr val="002060"/>
              </a:solidFill>
            </a:endParaRPr>
          </a:p>
        </p:txBody>
      </p:sp>
      <p:sp>
        <p:nvSpPr>
          <p:cNvPr id="27" name="Rectangle 26">
            <a:extLst>
              <a:ext uri="{FF2B5EF4-FFF2-40B4-BE49-F238E27FC236}">
                <a16:creationId xmlns:a16="http://schemas.microsoft.com/office/drawing/2014/main" id="{828030A2-5FCB-7220-8AAF-4281B6739856}"/>
              </a:ext>
            </a:extLst>
          </p:cNvPr>
          <p:cNvSpPr/>
          <p:nvPr/>
        </p:nvSpPr>
        <p:spPr>
          <a:xfrm>
            <a:off x="157271" y="4138448"/>
            <a:ext cx="8877804" cy="922650"/>
          </a:xfrm>
          <a:prstGeom prst="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1200" b="1" i="0" u="sng" dirty="0">
                <a:solidFill>
                  <a:schemeClr val="tx2">
                    <a:lumMod val="50000"/>
                  </a:schemeClr>
                </a:solidFill>
                <a:effectLst/>
                <a:latin typeface="Arial" panose="020B0604020202020204" pitchFamily="34" charset="0"/>
              </a:rPr>
              <a:t>Business Value and Expected Impact</a:t>
            </a:r>
            <a:br>
              <a:rPr lang="en-CA" sz="1200" dirty="0">
                <a:solidFill>
                  <a:schemeClr val="tx2">
                    <a:lumMod val="50000"/>
                  </a:schemeClr>
                </a:solidFill>
              </a:rPr>
            </a:br>
            <a:r>
              <a:rPr lang="en-CA" sz="1200" b="0" i="0" dirty="0">
                <a:solidFill>
                  <a:schemeClr val="tx2">
                    <a:lumMod val="50000"/>
                  </a:schemeClr>
                </a:solidFill>
                <a:effectLst/>
                <a:latin typeface="Arial" panose="020B0604020202020204" pitchFamily="34" charset="0"/>
              </a:rPr>
              <a:t>- Tailored strategies ensure </a:t>
            </a:r>
            <a:r>
              <a:rPr lang="en-CA" sz="1200" b="0" i="0" u="sng" dirty="0">
                <a:solidFill>
                  <a:schemeClr val="tx2">
                    <a:lumMod val="50000"/>
                  </a:schemeClr>
                </a:solidFill>
                <a:effectLst/>
                <a:latin typeface="Arial" panose="020B0604020202020204" pitchFamily="34" charset="0"/>
              </a:rPr>
              <a:t>inclusive communication, fostering engagement and cohesion </a:t>
            </a:r>
            <a:r>
              <a:rPr lang="en-CA" sz="1200" b="0" i="0" dirty="0">
                <a:solidFill>
                  <a:schemeClr val="tx2">
                    <a:lumMod val="50000"/>
                  </a:schemeClr>
                </a:solidFill>
                <a:effectLst/>
                <a:latin typeface="Arial" panose="020B0604020202020204" pitchFamily="34" charset="0"/>
              </a:rPr>
              <a:t>among diverse student groups.</a:t>
            </a:r>
          </a:p>
          <a:p>
            <a:r>
              <a:rPr lang="en-CA" sz="1200" b="0" i="0" dirty="0">
                <a:solidFill>
                  <a:schemeClr val="tx2">
                    <a:lumMod val="50000"/>
                  </a:schemeClr>
                </a:solidFill>
                <a:effectLst/>
                <a:latin typeface="Arial" panose="020B0604020202020204" pitchFamily="34" charset="0"/>
              </a:rPr>
              <a:t>- Targeted support initiatives </a:t>
            </a:r>
            <a:r>
              <a:rPr lang="en-CA" sz="1200" b="0" i="0" u="sng" dirty="0">
                <a:solidFill>
                  <a:schemeClr val="tx2">
                    <a:lumMod val="50000"/>
                  </a:schemeClr>
                </a:solidFill>
                <a:effectLst/>
                <a:latin typeface="Arial" panose="020B0604020202020204" pitchFamily="34" charset="0"/>
              </a:rPr>
              <a:t>enhance academic outcomes, reducing dropouts </a:t>
            </a:r>
            <a:r>
              <a:rPr lang="en-CA" sz="1200" b="0" i="0" dirty="0">
                <a:solidFill>
                  <a:schemeClr val="tx2">
                    <a:lumMod val="50000"/>
                  </a:schemeClr>
                </a:solidFill>
                <a:effectLst/>
                <a:latin typeface="Arial" panose="020B0604020202020204" pitchFamily="34" charset="0"/>
              </a:rPr>
              <a:t>by addressing specific student needs effectively.</a:t>
            </a:r>
          </a:p>
          <a:p>
            <a:r>
              <a:rPr lang="en-CA" sz="1200" b="0" i="0" dirty="0">
                <a:solidFill>
                  <a:schemeClr val="tx2">
                    <a:lumMod val="50000"/>
                  </a:schemeClr>
                </a:solidFill>
                <a:effectLst/>
                <a:latin typeface="Arial" panose="020B0604020202020204" pitchFamily="34" charset="0"/>
              </a:rPr>
              <a:t>- Engaging influential nodes </a:t>
            </a:r>
            <a:r>
              <a:rPr lang="en-CA" sz="1200" b="0" i="0" u="sng" dirty="0">
                <a:solidFill>
                  <a:schemeClr val="tx2">
                    <a:lumMod val="50000"/>
                  </a:schemeClr>
                </a:solidFill>
                <a:effectLst/>
                <a:latin typeface="Arial" panose="020B0604020202020204" pitchFamily="34" charset="0"/>
              </a:rPr>
              <a:t>amplifies outreach e</a:t>
            </a:r>
            <a:r>
              <a:rPr lang="en-CA" sz="1200" b="0" i="0" dirty="0">
                <a:solidFill>
                  <a:schemeClr val="tx2">
                    <a:lumMod val="50000"/>
                  </a:schemeClr>
                </a:solidFill>
                <a:effectLst/>
                <a:latin typeface="Arial" panose="020B0604020202020204" pitchFamily="34" charset="0"/>
              </a:rPr>
              <a:t>fforts, </a:t>
            </a:r>
            <a:r>
              <a:rPr lang="en-CA" sz="1200" b="0" i="0" u="sng" dirty="0">
                <a:solidFill>
                  <a:schemeClr val="tx2">
                    <a:lumMod val="50000"/>
                  </a:schemeClr>
                </a:solidFill>
                <a:effectLst/>
                <a:latin typeface="Arial" panose="020B0604020202020204" pitchFamily="34" charset="0"/>
              </a:rPr>
              <a:t>maximizing dissemination </a:t>
            </a:r>
            <a:r>
              <a:rPr lang="en-CA" sz="1200" b="0" i="0" dirty="0">
                <a:solidFill>
                  <a:schemeClr val="tx2">
                    <a:lumMod val="50000"/>
                  </a:schemeClr>
                </a:solidFill>
                <a:effectLst/>
                <a:latin typeface="Arial" panose="020B0604020202020204" pitchFamily="34" charset="0"/>
              </a:rPr>
              <a:t>impact &amp; promoting community involvement.</a:t>
            </a:r>
            <a:endParaRPr lang="en-US" sz="1200" i="1" u="sng" dirty="0">
              <a:solidFill>
                <a:schemeClr val="tx2">
                  <a:lumMod val="50000"/>
                </a:schemeClr>
              </a:solidFill>
            </a:endParaRPr>
          </a:p>
        </p:txBody>
      </p:sp>
    </p:spTree>
    <p:extLst>
      <p:ext uri="{BB962C8B-B14F-4D97-AF65-F5344CB8AC3E}">
        <p14:creationId xmlns:p14="http://schemas.microsoft.com/office/powerpoint/2010/main" val="2354469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38E05A0-63E9-E68F-D635-625506BF2B8F}"/>
              </a:ext>
            </a:extLst>
          </p:cNvPr>
          <p:cNvGraphicFramePr>
            <a:graphicFrameLocks noChangeAspect="1"/>
          </p:cNvGraphicFramePr>
          <p:nvPr>
            <p:custDataLst>
              <p:tags r:id="rId1"/>
            </p:custDataLst>
            <p:extLst>
              <p:ext uri="{D42A27DB-BD31-4B8C-83A1-F6EECF244321}">
                <p14:modId xmlns:p14="http://schemas.microsoft.com/office/powerpoint/2010/main" val="61353717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9" imgW="7772400" imgH="10058400" progId="TCLayout.ActiveDocument.1">
                  <p:embed/>
                </p:oleObj>
              </mc:Choice>
              <mc:Fallback>
                <p:oleObj name="think-cell Slide" r:id="rId9" imgW="7772400" imgH="10058400" progId="TCLayout.ActiveDocument.1">
                  <p:embed/>
                  <p:pic>
                    <p:nvPicPr>
                      <p:cNvPr id="5" name="think-cell data - do not delete" hidden="1">
                        <a:extLst>
                          <a:ext uri="{FF2B5EF4-FFF2-40B4-BE49-F238E27FC236}">
                            <a16:creationId xmlns:a16="http://schemas.microsoft.com/office/drawing/2014/main" id="{838E05A0-63E9-E68F-D635-625506BF2B8F}"/>
                          </a:ext>
                        </a:extLst>
                      </p:cNvPr>
                      <p:cNvPicPr/>
                      <p:nvPr/>
                    </p:nvPicPr>
                    <p:blipFill>
                      <a:blip r:embed="rId10"/>
                      <a:stretch>
                        <a:fillRect/>
                      </a:stretch>
                    </p:blipFill>
                    <p:spPr>
                      <a:xfrm>
                        <a:off x="1588" y="1588"/>
                        <a:ext cx="1227"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4D80904C-1AC0-5735-FA98-9B0D784605C4}"/>
              </a:ext>
            </a:extLst>
          </p:cNvPr>
          <p:cNvSpPr/>
          <p:nvPr/>
        </p:nvSpPr>
        <p:spPr>
          <a:xfrm>
            <a:off x="104910" y="834921"/>
            <a:ext cx="8829025" cy="23901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B9E930A-7D63-36B0-88D6-DD2F6A493E31}"/>
              </a:ext>
            </a:extLst>
          </p:cNvPr>
          <p:cNvSpPr txBox="1"/>
          <p:nvPr/>
        </p:nvSpPr>
        <p:spPr>
          <a:xfrm>
            <a:off x="104910" y="250146"/>
            <a:ext cx="6210830" cy="584775"/>
          </a:xfrm>
          <a:prstGeom prst="rect">
            <a:avLst/>
          </a:prstGeom>
          <a:noFill/>
        </p:spPr>
        <p:txBody>
          <a:bodyPr wrap="square" lIns="91440" tIns="45720" rIns="91440" bIns="45720" rtlCol="0" anchor="t">
            <a:spAutoFit/>
          </a:bodyPr>
          <a:lstStyle/>
          <a:p>
            <a:r>
              <a:rPr lang="en-US" sz="3200" b="1">
                <a:solidFill>
                  <a:srgbClr val="002060"/>
                </a:solidFill>
              </a:rPr>
              <a:t>Recommendation Examples</a:t>
            </a:r>
            <a:endParaRPr lang="en-US"/>
          </a:p>
        </p:txBody>
      </p:sp>
      <p:pic>
        <p:nvPicPr>
          <p:cNvPr id="2" name="Picture 1" descr="A group of people in suits&#10;&#10;Description automatically generated">
            <a:extLst>
              <a:ext uri="{FF2B5EF4-FFF2-40B4-BE49-F238E27FC236}">
                <a16:creationId xmlns:a16="http://schemas.microsoft.com/office/drawing/2014/main" id="{FBEBB1CF-49E0-A36D-43A1-F196B445E1D1}"/>
              </a:ext>
            </a:extLst>
          </p:cNvPr>
          <p:cNvPicPr>
            <a:picLocks noChangeAspect="1"/>
          </p:cNvPicPr>
          <p:nvPr/>
        </p:nvPicPr>
        <p:blipFill>
          <a:blip r:embed="rId11"/>
          <a:stretch>
            <a:fillRect/>
          </a:stretch>
        </p:blipFill>
        <p:spPr>
          <a:xfrm>
            <a:off x="6709462" y="887520"/>
            <a:ext cx="1668162" cy="2149069"/>
          </a:xfrm>
          <a:prstGeom prst="rect">
            <a:avLst/>
          </a:prstGeom>
        </p:spPr>
      </p:pic>
      <p:graphicFrame>
        <p:nvGraphicFramePr>
          <p:cNvPr id="38" name="Chart 37">
            <a:extLst>
              <a:ext uri="{FF2B5EF4-FFF2-40B4-BE49-F238E27FC236}">
                <a16:creationId xmlns:a16="http://schemas.microsoft.com/office/drawing/2014/main" id="{8F694C78-225B-0C41-9702-D086EEF1E349}"/>
              </a:ext>
            </a:extLst>
          </p:cNvPr>
          <p:cNvGraphicFramePr/>
          <p:nvPr>
            <p:custDataLst>
              <p:tags r:id="rId2"/>
            </p:custDataLst>
            <p:extLst>
              <p:ext uri="{D42A27DB-BD31-4B8C-83A1-F6EECF244321}">
                <p14:modId xmlns:p14="http://schemas.microsoft.com/office/powerpoint/2010/main" val="2324294260"/>
              </p:ext>
            </p:extLst>
          </p:nvPr>
        </p:nvGraphicFramePr>
        <p:xfrm>
          <a:off x="246063" y="1209675"/>
          <a:ext cx="2381250" cy="1865313"/>
        </p:xfrm>
        <a:graphic>
          <a:graphicData uri="http://schemas.openxmlformats.org/drawingml/2006/chart">
            <c:chart xmlns:c="http://schemas.openxmlformats.org/drawingml/2006/chart" xmlns:r="http://schemas.openxmlformats.org/officeDocument/2006/relationships" r:id="rId12"/>
          </a:graphicData>
        </a:graphic>
      </p:graphicFrame>
      <p:cxnSp>
        <p:nvCxnSpPr>
          <p:cNvPr id="34" name="Straight Connector 33">
            <a:extLst>
              <a:ext uri="{FF2B5EF4-FFF2-40B4-BE49-F238E27FC236}">
                <a16:creationId xmlns:a16="http://schemas.microsoft.com/office/drawing/2014/main" id="{B6498ADA-39D4-B5CE-1061-81DAAE802080}"/>
              </a:ext>
            </a:extLst>
          </p:cNvPr>
          <p:cNvCxnSpPr/>
          <p:nvPr>
            <p:custDataLst>
              <p:tags r:id="rId3"/>
            </p:custDataLst>
          </p:nvPr>
        </p:nvCxnSpPr>
        <p:spPr bwMode="auto">
          <a:xfrm flipV="1">
            <a:off x="882650" y="1181100"/>
            <a:ext cx="1108075" cy="447675"/>
          </a:xfrm>
          <a:prstGeom prst="line">
            <a:avLst/>
          </a:prstGeom>
          <a:ln w="28575" cap="flat" cmpd="sng" algn="ctr">
            <a:solidFill>
              <a:schemeClr val="tx1"/>
            </a:solidFill>
            <a:prstDash val="solid"/>
            <a:miter lim="800000"/>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7" name="Text Placeholder 2">
            <a:extLst>
              <a:ext uri="{FF2B5EF4-FFF2-40B4-BE49-F238E27FC236}">
                <a16:creationId xmlns:a16="http://schemas.microsoft.com/office/drawing/2014/main" id="{0DF351A1-DE1C-E768-173B-9511FC17CBC3}"/>
              </a:ext>
            </a:extLst>
          </p:cNvPr>
          <p:cNvSpPr txBox="1">
            <a:spLocks/>
          </p:cNvSpPr>
          <p:nvPr>
            <p:custDataLst>
              <p:tags r:id="rId4"/>
            </p:custDataLst>
          </p:nvPr>
        </p:nvSpPr>
        <p:spPr bwMode="auto">
          <a:xfrm>
            <a:off x="627063" y="2827338"/>
            <a:ext cx="5111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ct val="0"/>
              </a:spcBef>
              <a:spcAft>
                <a:spcPct val="0"/>
              </a:spcAft>
              <a:buNone/>
            </a:pPr>
            <a:fld id="{B47A2B0B-D221-4FD6-9F9F-CD3962898EAD}" type="datetime'''''''''''''''''''''M''''''''''''''''M''''''''''''A5'''''">
              <a:rPr lang="en-US" altLang="en-US" sz="1400" smtClean="0"/>
              <a:pPr marL="0" indent="0" algn="ctr">
                <a:spcBef>
                  <a:spcPct val="0"/>
                </a:spcBef>
                <a:spcAft>
                  <a:spcPct val="0"/>
                </a:spcAft>
                <a:buNone/>
              </a:pPr>
              <a:t>MMA5</a:t>
            </a:fld>
            <a:endParaRPr lang="en-US" sz="1400"/>
          </a:p>
        </p:txBody>
      </p:sp>
      <p:sp>
        <p:nvSpPr>
          <p:cNvPr id="9" name="Text Placeholder 2">
            <a:extLst>
              <a:ext uri="{FF2B5EF4-FFF2-40B4-BE49-F238E27FC236}">
                <a16:creationId xmlns:a16="http://schemas.microsoft.com/office/drawing/2014/main" id="{FBE61DF4-B652-A959-0F4E-71275D128B22}"/>
              </a:ext>
            </a:extLst>
          </p:cNvPr>
          <p:cNvSpPr txBox="1">
            <a:spLocks/>
          </p:cNvSpPr>
          <p:nvPr>
            <p:custDataLst>
              <p:tags r:id="rId5"/>
            </p:custDataLst>
          </p:nvPr>
        </p:nvSpPr>
        <p:spPr bwMode="auto">
          <a:xfrm>
            <a:off x="1735138" y="2827338"/>
            <a:ext cx="5111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ct val="0"/>
              </a:spcBef>
              <a:spcAft>
                <a:spcPct val="0"/>
              </a:spcAft>
              <a:buNone/>
            </a:pPr>
            <a:fld id="{9B5BD51E-0DC8-4C1B-B540-D61B828E142B}" type="datetime'''''''''''''''M''''''''''M''''A''''''''''6'''''''''''">
              <a:rPr lang="en-US" altLang="en-US" sz="1400" smtClean="0"/>
              <a:pPr marL="0" indent="0" algn="ctr">
                <a:spcBef>
                  <a:spcPct val="0"/>
                </a:spcBef>
                <a:spcAft>
                  <a:spcPct val="0"/>
                </a:spcAft>
                <a:buNone/>
              </a:pPr>
              <a:t>MMA6</a:t>
            </a:fld>
            <a:endParaRPr lang="en-US" sz="1400"/>
          </a:p>
        </p:txBody>
      </p:sp>
      <p:sp>
        <p:nvSpPr>
          <p:cNvPr id="32" name="Text Placeholder 2">
            <a:extLst>
              <a:ext uri="{FF2B5EF4-FFF2-40B4-BE49-F238E27FC236}">
                <a16:creationId xmlns:a16="http://schemas.microsoft.com/office/drawing/2014/main" id="{88FF1A47-050F-9199-CD1F-618F47349EEC}"/>
              </a:ext>
            </a:extLst>
          </p:cNvPr>
          <p:cNvSpPr txBox="1">
            <a:spLocks/>
          </p:cNvSpPr>
          <p:nvPr>
            <p:custDataLst>
              <p:tags r:id="rId6"/>
            </p:custDataLst>
          </p:nvPr>
        </p:nvSpPr>
        <p:spPr bwMode="auto">
          <a:xfrm>
            <a:off x="1154113" y="1268413"/>
            <a:ext cx="566738" cy="273050"/>
          </a:xfrm>
          <a:prstGeom prst="ellipse">
            <a:avLst/>
          </a:prstGeom>
          <a:solidFill>
            <a:schemeClr val="bg1"/>
          </a:solidFill>
          <a:ln w="9525" cmpd="sng">
            <a:solidFill>
              <a:schemeClr val="tx1"/>
            </a:solidFill>
          </a:ln>
          <a:effectLst/>
        </p:spPr>
        <p:txBody>
          <a:bodyPr vert="horz" wrap="none" lIns="0" tIns="0" rIns="0" bIns="0" rtlCol="0" anchor="ct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ct val="0"/>
              </a:spcBef>
              <a:spcAft>
                <a:spcPct val="0"/>
              </a:spcAft>
              <a:buNone/>
            </a:pPr>
            <a:fld id="{A61071E9-B0F2-43C8-A69E-0B768C99C0A1}" type="datetime'''''''+''''6''''''''''''''''''''''6''%'''''">
              <a:rPr lang="en-US" altLang="en-US" sz="1400" b="1" smtClean="0">
                <a:effectLst/>
              </a:rPr>
              <a:pPr marL="0" indent="0" algn="ctr">
                <a:spcBef>
                  <a:spcPct val="0"/>
                </a:spcBef>
                <a:spcAft>
                  <a:spcPct val="0"/>
                </a:spcAft>
                <a:buNone/>
              </a:pPr>
              <a:t>+66%</a:t>
            </a:fld>
            <a:endParaRPr lang="en-US" sz="1400" b="1"/>
          </a:p>
        </p:txBody>
      </p:sp>
      <p:sp>
        <p:nvSpPr>
          <p:cNvPr id="39" name="TextBox 38">
            <a:extLst>
              <a:ext uri="{FF2B5EF4-FFF2-40B4-BE49-F238E27FC236}">
                <a16:creationId xmlns:a16="http://schemas.microsoft.com/office/drawing/2014/main" id="{8C89A458-A515-1CD8-B3D1-8ED133C7A9C8}"/>
              </a:ext>
            </a:extLst>
          </p:cNvPr>
          <p:cNvSpPr txBox="1"/>
          <p:nvPr/>
        </p:nvSpPr>
        <p:spPr>
          <a:xfrm>
            <a:off x="2706126" y="1131672"/>
            <a:ext cx="3804552" cy="1815882"/>
          </a:xfrm>
          <a:prstGeom prst="rect">
            <a:avLst/>
          </a:prstGeom>
          <a:noFill/>
        </p:spPr>
        <p:txBody>
          <a:bodyPr wrap="square" rtlCol="0">
            <a:spAutoFit/>
          </a:bodyPr>
          <a:lstStyle/>
          <a:p>
            <a:pPr algn="ctr"/>
            <a:r>
              <a:rPr lang="en-US" sz="1600" i="1" dirty="0"/>
              <a:t>66% Increase in Batch Strength</a:t>
            </a:r>
          </a:p>
          <a:p>
            <a:pPr algn="ctr"/>
            <a:r>
              <a:rPr lang="en-US" sz="1600" i="1" dirty="0"/>
              <a:t>Increase Batch Size demands changes in network optimization for dissemination of resources</a:t>
            </a:r>
          </a:p>
          <a:p>
            <a:pPr algn="ctr"/>
            <a:r>
              <a:rPr lang="en-US" sz="1600" i="1" dirty="0"/>
              <a:t>This year MMA6 had a council of 9 instead of 2 class reps led to a significant event participation increase!</a:t>
            </a:r>
            <a:endParaRPr lang="en-US" sz="1600" dirty="0"/>
          </a:p>
        </p:txBody>
      </p:sp>
      <p:sp>
        <p:nvSpPr>
          <p:cNvPr id="40" name="TextBox 39">
            <a:extLst>
              <a:ext uri="{FF2B5EF4-FFF2-40B4-BE49-F238E27FC236}">
                <a16:creationId xmlns:a16="http://schemas.microsoft.com/office/drawing/2014/main" id="{E6C36463-B812-93AF-F041-8228E546EB01}"/>
              </a:ext>
            </a:extLst>
          </p:cNvPr>
          <p:cNvSpPr txBox="1"/>
          <p:nvPr/>
        </p:nvSpPr>
        <p:spPr>
          <a:xfrm>
            <a:off x="43126" y="624087"/>
            <a:ext cx="3436616" cy="584775"/>
          </a:xfrm>
          <a:prstGeom prst="rect">
            <a:avLst/>
          </a:prstGeom>
          <a:noFill/>
        </p:spPr>
        <p:txBody>
          <a:bodyPr wrap="square" rtlCol="0">
            <a:spAutoFit/>
          </a:bodyPr>
          <a:lstStyle/>
          <a:p>
            <a:r>
              <a:rPr lang="en-US" sz="3200">
                <a:solidFill>
                  <a:srgbClr val="FF0000"/>
                </a:solidFill>
              </a:rPr>
              <a:t>1</a:t>
            </a:r>
          </a:p>
        </p:txBody>
      </p:sp>
      <p:sp>
        <p:nvSpPr>
          <p:cNvPr id="6" name="Rectangle 5">
            <a:extLst>
              <a:ext uri="{FF2B5EF4-FFF2-40B4-BE49-F238E27FC236}">
                <a16:creationId xmlns:a16="http://schemas.microsoft.com/office/drawing/2014/main" id="{0D1887CE-3C5A-BB15-6706-09A958063664}"/>
              </a:ext>
            </a:extLst>
          </p:cNvPr>
          <p:cNvSpPr/>
          <p:nvPr/>
        </p:nvSpPr>
        <p:spPr>
          <a:xfrm>
            <a:off x="104909" y="3333339"/>
            <a:ext cx="8829025" cy="167164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CD81EE4-5F00-A0A9-3CE3-E20826231A1D}"/>
              </a:ext>
            </a:extLst>
          </p:cNvPr>
          <p:cNvCxnSpPr>
            <a:cxnSpLocks/>
          </p:cNvCxnSpPr>
          <p:nvPr/>
        </p:nvCxnSpPr>
        <p:spPr>
          <a:xfrm flipV="1">
            <a:off x="3913586" y="3553531"/>
            <a:ext cx="1255069" cy="3828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7262BCF-14DD-CFE6-7FF3-21004B5A4A08}"/>
              </a:ext>
            </a:extLst>
          </p:cNvPr>
          <p:cNvSpPr txBox="1"/>
          <p:nvPr/>
        </p:nvSpPr>
        <p:spPr>
          <a:xfrm>
            <a:off x="2706126" y="3816136"/>
            <a:ext cx="3804552" cy="1077218"/>
          </a:xfrm>
          <a:prstGeom prst="rect">
            <a:avLst/>
          </a:prstGeom>
          <a:noFill/>
        </p:spPr>
        <p:txBody>
          <a:bodyPr wrap="square" lIns="91440" tIns="45720" rIns="91440" bIns="45720" rtlCol="0" anchor="t">
            <a:spAutoFit/>
          </a:bodyPr>
          <a:lstStyle/>
          <a:p>
            <a:pPr algn="ctr"/>
            <a:r>
              <a:rPr lang="en-US" sz="4000" dirty="0"/>
              <a:t>3x</a:t>
            </a:r>
          </a:p>
          <a:p>
            <a:pPr algn="ctr"/>
            <a:r>
              <a:rPr lang="en-US" sz="2400" dirty="0"/>
              <a:t>Event Participation</a:t>
            </a:r>
            <a:endParaRPr lang="en-US" sz="2400" dirty="0">
              <a:cs typeface="Calibri" panose="020F0502020204030204"/>
            </a:endParaRPr>
          </a:p>
        </p:txBody>
      </p:sp>
    </p:spTree>
    <p:extLst>
      <p:ext uri="{BB962C8B-B14F-4D97-AF65-F5344CB8AC3E}">
        <p14:creationId xmlns:p14="http://schemas.microsoft.com/office/powerpoint/2010/main" val="1679925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78D3B9D-BC36-83AB-2555-31B0DC41A5CE}"/>
              </a:ext>
            </a:extLst>
          </p:cNvPr>
          <p:cNvSpPr txBox="1"/>
          <p:nvPr/>
        </p:nvSpPr>
        <p:spPr>
          <a:xfrm>
            <a:off x="369683" y="2094010"/>
            <a:ext cx="8404634" cy="1354217"/>
          </a:xfrm>
          <a:prstGeom prst="rect">
            <a:avLst/>
          </a:prstGeom>
          <a:noFill/>
        </p:spPr>
        <p:txBody>
          <a:bodyPr wrap="square" rtlCol="0">
            <a:spAutoFit/>
          </a:bodyPr>
          <a:lstStyle/>
          <a:p>
            <a:pPr algn="ctr"/>
            <a:r>
              <a:rPr lang="en-US" sz="2800" b="1" dirty="0">
                <a:solidFill>
                  <a:srgbClr val="002060"/>
                </a:solidFill>
              </a:rPr>
              <a:t>Thank you</a:t>
            </a:r>
            <a:endParaRPr lang="en-US" sz="5400" b="1" dirty="0">
              <a:solidFill>
                <a:srgbClr val="002060"/>
              </a:solidFill>
            </a:endParaRPr>
          </a:p>
          <a:p>
            <a:pPr algn="ctr"/>
            <a:r>
              <a:rPr lang="en-US" sz="5400" b="1" dirty="0">
                <a:solidFill>
                  <a:srgbClr val="002060"/>
                </a:solidFill>
              </a:rPr>
              <a:t>Questions &amp; Answers</a:t>
            </a:r>
            <a:endParaRPr lang="en-US" sz="2800" b="1" dirty="0">
              <a:solidFill>
                <a:srgbClr val="002060"/>
              </a:solidFill>
            </a:endParaRPr>
          </a:p>
        </p:txBody>
      </p:sp>
    </p:spTree>
    <p:extLst>
      <p:ext uri="{BB962C8B-B14F-4D97-AF65-F5344CB8AC3E}">
        <p14:creationId xmlns:p14="http://schemas.microsoft.com/office/powerpoint/2010/main" val="1326875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35FEB-0727-99C9-BA2C-DE210E46B983}"/>
              </a:ext>
            </a:extLst>
          </p:cNvPr>
          <p:cNvSpPr txBox="1"/>
          <p:nvPr/>
        </p:nvSpPr>
        <p:spPr>
          <a:xfrm>
            <a:off x="2739119" y="1823357"/>
            <a:ext cx="3670830" cy="1015663"/>
          </a:xfrm>
          <a:prstGeom prst="rect">
            <a:avLst/>
          </a:prstGeom>
          <a:noFill/>
        </p:spPr>
        <p:txBody>
          <a:bodyPr wrap="square" lIns="91440" tIns="45720" rIns="91440" bIns="45720" rtlCol="0" anchor="t">
            <a:spAutoFit/>
          </a:bodyPr>
          <a:lstStyle/>
          <a:p>
            <a:r>
              <a:rPr lang="en-US" sz="6000" b="1">
                <a:solidFill>
                  <a:srgbClr val="002060"/>
                </a:solidFill>
                <a:cs typeface="Calibri"/>
              </a:rPr>
              <a:t>Appendix</a:t>
            </a:r>
          </a:p>
        </p:txBody>
      </p:sp>
    </p:spTree>
    <p:extLst>
      <p:ext uri="{BB962C8B-B14F-4D97-AF65-F5344CB8AC3E}">
        <p14:creationId xmlns:p14="http://schemas.microsoft.com/office/powerpoint/2010/main" val="3175520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9E930A-7D63-36B0-88D6-DD2F6A493E31}"/>
              </a:ext>
            </a:extLst>
          </p:cNvPr>
          <p:cNvSpPr txBox="1"/>
          <p:nvPr/>
        </p:nvSpPr>
        <p:spPr>
          <a:xfrm>
            <a:off x="104910" y="250146"/>
            <a:ext cx="6210830" cy="584775"/>
          </a:xfrm>
          <a:prstGeom prst="rect">
            <a:avLst/>
          </a:prstGeom>
          <a:noFill/>
        </p:spPr>
        <p:txBody>
          <a:bodyPr wrap="square" lIns="91440" tIns="45720" rIns="91440" bIns="45720" rtlCol="0" anchor="t">
            <a:spAutoFit/>
          </a:bodyPr>
          <a:lstStyle/>
          <a:p>
            <a:r>
              <a:rPr lang="en-US" sz="3200" b="1">
                <a:solidFill>
                  <a:srgbClr val="002060"/>
                </a:solidFill>
              </a:rPr>
              <a:t>Greedy Modularity Algorithm</a:t>
            </a:r>
            <a:endParaRPr lang="en-US"/>
          </a:p>
        </p:txBody>
      </p:sp>
      <p:sp>
        <p:nvSpPr>
          <p:cNvPr id="6" name="Text 8">
            <a:extLst>
              <a:ext uri="{FF2B5EF4-FFF2-40B4-BE49-F238E27FC236}">
                <a16:creationId xmlns:a16="http://schemas.microsoft.com/office/drawing/2014/main" id="{B236D3F5-A34F-7C02-F621-DA974BF3D831}"/>
              </a:ext>
            </a:extLst>
          </p:cNvPr>
          <p:cNvSpPr/>
          <p:nvPr/>
        </p:nvSpPr>
        <p:spPr>
          <a:xfrm>
            <a:off x="104910" y="950943"/>
            <a:ext cx="4381500" cy="4042167"/>
          </a:xfrm>
          <a:prstGeom prst="rect">
            <a:avLst/>
          </a:prstGeom>
          <a:noFill/>
          <a:ln/>
        </p:spPr>
        <p:txBody>
          <a:bodyPr wrap="square" lIns="91440" tIns="45720" rIns="91440" bIns="45720" rtlCol="0" anchor="t"/>
          <a:lstStyle/>
          <a:p>
            <a:pPr>
              <a:lnSpc>
                <a:spcPct val="150000"/>
              </a:lnSpc>
            </a:pPr>
            <a:r>
              <a:rPr lang="en-CA" sz="1300" b="1" u="sng">
                <a:latin typeface="Arial"/>
                <a:cs typeface="Arial"/>
              </a:rPr>
              <a:t>Modularity</a:t>
            </a:r>
            <a:r>
              <a:rPr lang="en-CA" sz="1300" b="1" i="0" u="sng">
                <a:effectLst/>
                <a:latin typeface="Arial"/>
                <a:cs typeface="Arial"/>
              </a:rPr>
              <a:t>:</a:t>
            </a:r>
          </a:p>
          <a:p>
            <a:r>
              <a:rPr lang="en-CA" sz="1300">
                <a:ea typeface="+mn-lt"/>
                <a:cs typeface="+mn-lt"/>
              </a:rPr>
              <a:t>This is a metric that quantifies the quality of a division of a network into communities. High modularity indicates that there are dense connections between the nodes within communities and sparse connections between nodes in different communities.</a:t>
            </a:r>
          </a:p>
          <a:p>
            <a:endParaRPr lang="en-CA" sz="1300">
              <a:solidFill>
                <a:srgbClr val="000000"/>
              </a:solidFill>
              <a:latin typeface="Calibri"/>
              <a:cs typeface="Calibri"/>
            </a:endParaRPr>
          </a:p>
          <a:p>
            <a:r>
              <a:rPr lang="en-CA" sz="1300" b="1" u="sng">
                <a:latin typeface="Arial"/>
                <a:ea typeface="+mn-lt"/>
                <a:cs typeface="Arial"/>
              </a:rPr>
              <a:t>Greedy Algorithm:</a:t>
            </a:r>
            <a:endParaRPr lang="en-CA"/>
          </a:p>
          <a:p>
            <a:r>
              <a:rPr lang="en-CA" sz="1300">
                <a:solidFill>
                  <a:srgbClr val="000000"/>
                </a:solidFill>
                <a:ea typeface="+mn-lt"/>
                <a:cs typeface="+mn-lt"/>
              </a:rPr>
              <a:t>This method applies a greedy optimization approach to maximize modularity. It starts with each node in its own community and progressively merges communities that result in the greatest increase in modularity. This stepwise optimization continues until no further improvement in modularity can be achieved.</a:t>
            </a:r>
            <a:endParaRPr lang="en-CA"/>
          </a:p>
          <a:p>
            <a:endParaRPr lang="en-CA" sz="1300">
              <a:solidFill>
                <a:srgbClr val="000000"/>
              </a:solidFill>
              <a:latin typeface="Calibri"/>
              <a:cs typeface="Calibri"/>
            </a:endParaRPr>
          </a:p>
        </p:txBody>
      </p:sp>
      <p:sp>
        <p:nvSpPr>
          <p:cNvPr id="7" name="Text 8">
            <a:extLst>
              <a:ext uri="{FF2B5EF4-FFF2-40B4-BE49-F238E27FC236}">
                <a16:creationId xmlns:a16="http://schemas.microsoft.com/office/drawing/2014/main" id="{A79C6A27-7693-7E47-D141-D0D112BD9556}"/>
              </a:ext>
            </a:extLst>
          </p:cNvPr>
          <p:cNvSpPr/>
          <p:nvPr/>
        </p:nvSpPr>
        <p:spPr>
          <a:xfrm>
            <a:off x="4570087" y="950943"/>
            <a:ext cx="4381500" cy="4042167"/>
          </a:xfrm>
          <a:prstGeom prst="rect">
            <a:avLst/>
          </a:prstGeom>
          <a:noFill/>
          <a:ln/>
        </p:spPr>
        <p:txBody>
          <a:bodyPr wrap="square" lIns="91440" tIns="45720" rIns="91440" bIns="45720" rtlCol="0" anchor="t"/>
          <a:lstStyle/>
          <a:p>
            <a:pPr>
              <a:lnSpc>
                <a:spcPct val="150000"/>
              </a:lnSpc>
            </a:pPr>
            <a:r>
              <a:rPr lang="en-CA" sz="1300" b="1" u="sng">
                <a:latin typeface="Arial"/>
                <a:cs typeface="Arial"/>
              </a:rPr>
              <a:t>Steps</a:t>
            </a:r>
            <a:r>
              <a:rPr lang="en-CA" sz="1300" b="1" i="0" u="sng">
                <a:effectLst/>
                <a:latin typeface="Arial"/>
                <a:cs typeface="Arial"/>
              </a:rPr>
              <a:t>:</a:t>
            </a:r>
          </a:p>
          <a:p>
            <a:pPr marL="285750" indent="-285750">
              <a:buFont typeface="Arial"/>
              <a:buChar char="•"/>
            </a:pPr>
            <a:r>
              <a:rPr lang="en-CA" sz="1300">
                <a:ea typeface="+mn-lt"/>
                <a:cs typeface="+mn-lt"/>
              </a:rPr>
              <a:t>Start with Each Node as a Community</a:t>
            </a:r>
            <a:endParaRPr lang="en-CA">
              <a:cs typeface="Calibri" panose="020F0502020204030204"/>
            </a:endParaRPr>
          </a:p>
          <a:p>
            <a:pPr marL="285750" indent="-285750">
              <a:buFont typeface="Arial"/>
              <a:buChar char="•"/>
            </a:pPr>
            <a:r>
              <a:rPr lang="en-CA" sz="1300">
                <a:solidFill>
                  <a:srgbClr val="000000"/>
                </a:solidFill>
                <a:ea typeface="+mn-lt"/>
                <a:cs typeface="+mn-lt"/>
              </a:rPr>
              <a:t>Calculate Possible Gains</a:t>
            </a:r>
            <a:endParaRPr lang="en-CA" sz="1300">
              <a:solidFill>
                <a:srgbClr val="000000"/>
              </a:solidFill>
              <a:latin typeface="Calibri"/>
              <a:cs typeface="Calibri"/>
            </a:endParaRPr>
          </a:p>
          <a:p>
            <a:pPr marL="285750" indent="-285750">
              <a:buFont typeface="Arial"/>
              <a:buChar char="•"/>
            </a:pPr>
            <a:r>
              <a:rPr lang="en-CA" sz="1300">
                <a:ea typeface="+mn-lt"/>
                <a:cs typeface="+mn-lt"/>
              </a:rPr>
              <a:t>Identify the pair of communities that results in the highest increase in modularity.</a:t>
            </a:r>
          </a:p>
          <a:p>
            <a:pPr marL="285750" indent="-285750">
              <a:buFont typeface="Arial"/>
              <a:buChar char="•"/>
            </a:pPr>
            <a:r>
              <a:rPr lang="en-CA" sz="1300">
                <a:ea typeface="+mn-lt"/>
                <a:cs typeface="+mn-lt"/>
              </a:rPr>
              <a:t>Combine the two communities into a single community. Update the network structure accordingly, treating the merged entity as a single community.</a:t>
            </a:r>
            <a:endParaRPr lang="en-CA" sz="1300">
              <a:latin typeface="Calibri"/>
              <a:ea typeface="+mn-lt"/>
              <a:cs typeface="Calibri"/>
            </a:endParaRPr>
          </a:p>
          <a:p>
            <a:pPr marL="285750" indent="-285750">
              <a:buFont typeface="Arial"/>
              <a:buChar char="•"/>
            </a:pPr>
            <a:r>
              <a:rPr lang="en-CA" sz="1300">
                <a:ea typeface="+mn-lt"/>
                <a:cs typeface="+mn-lt"/>
              </a:rPr>
              <a:t>After merging the two communities, it's necessary to update the modularity change calculations for any community pair that involves the newly formed community.</a:t>
            </a:r>
            <a:endParaRPr lang="en-CA" sz="1300">
              <a:latin typeface="Calibri"/>
              <a:ea typeface="+mn-lt"/>
              <a:cs typeface="Calibri"/>
            </a:endParaRPr>
          </a:p>
          <a:p>
            <a:pPr marL="285750" indent="-285750">
              <a:buFont typeface="Arial"/>
              <a:buChar char="•"/>
            </a:pPr>
            <a:r>
              <a:rPr lang="en-CA" sz="1300">
                <a:ea typeface="+mn-lt"/>
                <a:cs typeface="+mn-lt"/>
              </a:rPr>
              <a:t>If the merge resulted in an increase in the overall modularity of the network, go back to Step 2 and consider the next set of possible merges.</a:t>
            </a:r>
            <a:endParaRPr lang="en-CA" sz="1300">
              <a:latin typeface="Calibri"/>
              <a:ea typeface="+mn-lt"/>
              <a:cs typeface="Calibri"/>
            </a:endParaRPr>
          </a:p>
          <a:p>
            <a:endParaRPr lang="en-CA"/>
          </a:p>
        </p:txBody>
      </p:sp>
    </p:spTree>
    <p:extLst>
      <p:ext uri="{BB962C8B-B14F-4D97-AF65-F5344CB8AC3E}">
        <p14:creationId xmlns:p14="http://schemas.microsoft.com/office/powerpoint/2010/main" val="4032869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9E930A-7D63-36B0-88D6-DD2F6A493E31}"/>
              </a:ext>
            </a:extLst>
          </p:cNvPr>
          <p:cNvSpPr txBox="1"/>
          <p:nvPr/>
        </p:nvSpPr>
        <p:spPr>
          <a:xfrm>
            <a:off x="104910" y="250146"/>
            <a:ext cx="6210830" cy="584775"/>
          </a:xfrm>
          <a:prstGeom prst="rect">
            <a:avLst/>
          </a:prstGeom>
          <a:noFill/>
        </p:spPr>
        <p:txBody>
          <a:bodyPr wrap="square" lIns="91440" tIns="45720" rIns="91440" bIns="45720" rtlCol="0" anchor="t">
            <a:spAutoFit/>
          </a:bodyPr>
          <a:lstStyle/>
          <a:p>
            <a:r>
              <a:rPr lang="en-US" sz="3200" b="1">
                <a:solidFill>
                  <a:srgbClr val="002060"/>
                </a:solidFill>
              </a:rPr>
              <a:t>Greedy Modularity Algorithm</a:t>
            </a:r>
            <a:endParaRPr lang="en-US"/>
          </a:p>
        </p:txBody>
      </p:sp>
      <p:pic>
        <p:nvPicPr>
          <p:cNvPr id="2" name="Picture 1" descr="A screenshot of a computer&#10;&#10;Description automatically generated">
            <a:extLst>
              <a:ext uri="{FF2B5EF4-FFF2-40B4-BE49-F238E27FC236}">
                <a16:creationId xmlns:a16="http://schemas.microsoft.com/office/drawing/2014/main" id="{63E48CA2-1DE5-D4AD-8E3E-6FB1132DFB72}"/>
              </a:ext>
            </a:extLst>
          </p:cNvPr>
          <p:cNvPicPr>
            <a:picLocks noChangeAspect="1"/>
          </p:cNvPicPr>
          <p:nvPr/>
        </p:nvPicPr>
        <p:blipFill>
          <a:blip r:embed="rId3"/>
          <a:stretch>
            <a:fillRect/>
          </a:stretch>
        </p:blipFill>
        <p:spPr>
          <a:xfrm>
            <a:off x="2483621" y="833215"/>
            <a:ext cx="4178593" cy="4166075"/>
          </a:xfrm>
          <a:prstGeom prst="rect">
            <a:avLst/>
          </a:prstGeom>
          <a:ln>
            <a:solidFill>
              <a:schemeClr val="tx1"/>
            </a:solidFill>
          </a:ln>
        </p:spPr>
      </p:pic>
    </p:spTree>
    <p:extLst>
      <p:ext uri="{BB962C8B-B14F-4D97-AF65-F5344CB8AC3E}">
        <p14:creationId xmlns:p14="http://schemas.microsoft.com/office/powerpoint/2010/main" val="1265585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9E930A-7D63-36B0-88D6-DD2F6A493E31}"/>
              </a:ext>
            </a:extLst>
          </p:cNvPr>
          <p:cNvSpPr txBox="1"/>
          <p:nvPr/>
        </p:nvSpPr>
        <p:spPr>
          <a:xfrm>
            <a:off x="104910" y="250146"/>
            <a:ext cx="6210830" cy="584775"/>
          </a:xfrm>
          <a:prstGeom prst="rect">
            <a:avLst/>
          </a:prstGeom>
          <a:noFill/>
        </p:spPr>
        <p:txBody>
          <a:bodyPr wrap="square" lIns="91440" tIns="45720" rIns="91440" bIns="45720" rtlCol="0" anchor="t">
            <a:spAutoFit/>
          </a:bodyPr>
          <a:lstStyle/>
          <a:p>
            <a:r>
              <a:rPr lang="en-US" sz="3200" b="1">
                <a:solidFill>
                  <a:srgbClr val="002060"/>
                </a:solidFill>
              </a:rPr>
              <a:t>Greedy Modularity Algorithm</a:t>
            </a:r>
            <a:endParaRPr lang="en-US"/>
          </a:p>
        </p:txBody>
      </p:sp>
      <p:pic>
        <p:nvPicPr>
          <p:cNvPr id="2" name="Picture 1" descr="A white text with black text&#10;&#10;Description automatically generated">
            <a:extLst>
              <a:ext uri="{FF2B5EF4-FFF2-40B4-BE49-F238E27FC236}">
                <a16:creationId xmlns:a16="http://schemas.microsoft.com/office/drawing/2014/main" id="{DC52ECB9-0ACD-BDF8-3CDF-FCF20C07DFC2}"/>
              </a:ext>
            </a:extLst>
          </p:cNvPr>
          <p:cNvPicPr>
            <a:picLocks noChangeAspect="1"/>
          </p:cNvPicPr>
          <p:nvPr/>
        </p:nvPicPr>
        <p:blipFill>
          <a:blip r:embed="rId3"/>
          <a:stretch>
            <a:fillRect/>
          </a:stretch>
        </p:blipFill>
        <p:spPr>
          <a:xfrm>
            <a:off x="865262" y="838118"/>
            <a:ext cx="7412182" cy="3796311"/>
          </a:xfrm>
          <a:prstGeom prst="rect">
            <a:avLst/>
          </a:prstGeom>
          <a:ln>
            <a:solidFill>
              <a:schemeClr val="tx1"/>
            </a:solidFill>
          </a:ln>
        </p:spPr>
      </p:pic>
      <p:sp>
        <p:nvSpPr>
          <p:cNvPr id="5" name="TextBox 4">
            <a:extLst>
              <a:ext uri="{FF2B5EF4-FFF2-40B4-BE49-F238E27FC236}">
                <a16:creationId xmlns:a16="http://schemas.microsoft.com/office/drawing/2014/main" id="{8F2A455B-6F3F-FCE4-306B-34597DC64E64}"/>
              </a:ext>
            </a:extLst>
          </p:cNvPr>
          <p:cNvSpPr txBox="1"/>
          <p:nvPr/>
        </p:nvSpPr>
        <p:spPr>
          <a:xfrm>
            <a:off x="10683" y="4636093"/>
            <a:ext cx="913331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Ref- </a:t>
            </a:r>
            <a:r>
              <a:rPr lang="en-US">
                <a:ea typeface="+mn-lt"/>
                <a:cs typeface="+mn-lt"/>
                <a:hlinkClick r:id="rId4"/>
              </a:rPr>
              <a:t>https://www.youtube.com/watch?v=YNCpqP7q_TE&amp;ab_channel=RabeehAbbasi</a:t>
            </a:r>
            <a:endParaRPr lang="en-US">
              <a:ea typeface="+mn-lt"/>
              <a:cs typeface="+mn-lt"/>
            </a:endParaRPr>
          </a:p>
          <a:p>
            <a:pPr algn="ctr"/>
            <a:endParaRPr lang="en-US">
              <a:cs typeface="Calibri"/>
            </a:endParaRPr>
          </a:p>
        </p:txBody>
      </p:sp>
    </p:spTree>
    <p:extLst>
      <p:ext uri="{BB962C8B-B14F-4D97-AF65-F5344CB8AC3E}">
        <p14:creationId xmlns:p14="http://schemas.microsoft.com/office/powerpoint/2010/main" val="2078725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78D3B9D-BC36-83AB-2555-31B0DC41A5CE}"/>
              </a:ext>
            </a:extLst>
          </p:cNvPr>
          <p:cNvSpPr txBox="1"/>
          <p:nvPr/>
        </p:nvSpPr>
        <p:spPr>
          <a:xfrm>
            <a:off x="187632" y="31038"/>
            <a:ext cx="3581772" cy="584775"/>
          </a:xfrm>
          <a:prstGeom prst="rect">
            <a:avLst/>
          </a:prstGeom>
          <a:noFill/>
        </p:spPr>
        <p:txBody>
          <a:bodyPr wrap="square" rtlCol="0">
            <a:spAutoFit/>
          </a:bodyPr>
          <a:lstStyle/>
          <a:p>
            <a:r>
              <a:rPr lang="en-US" sz="3200" b="1" dirty="0">
                <a:solidFill>
                  <a:srgbClr val="002060"/>
                </a:solidFill>
              </a:rPr>
              <a:t>Recap:</a:t>
            </a:r>
          </a:p>
        </p:txBody>
      </p:sp>
      <p:sp>
        <p:nvSpPr>
          <p:cNvPr id="3" name="TextBox 2">
            <a:extLst>
              <a:ext uri="{FF2B5EF4-FFF2-40B4-BE49-F238E27FC236}">
                <a16:creationId xmlns:a16="http://schemas.microsoft.com/office/drawing/2014/main" id="{89467E2C-A9E2-84B2-FD71-0617AB121F76}"/>
              </a:ext>
            </a:extLst>
          </p:cNvPr>
          <p:cNvSpPr txBox="1"/>
          <p:nvPr/>
        </p:nvSpPr>
        <p:spPr>
          <a:xfrm>
            <a:off x="1502735" y="0"/>
            <a:ext cx="3430772" cy="646331"/>
          </a:xfrm>
          <a:prstGeom prst="rect">
            <a:avLst/>
          </a:prstGeom>
          <a:noFill/>
        </p:spPr>
        <p:txBody>
          <a:bodyPr wrap="square" rtlCol="0">
            <a:spAutoFit/>
          </a:bodyPr>
          <a:lstStyle/>
          <a:p>
            <a:pPr algn="ctr"/>
            <a:r>
              <a:rPr lang="en-US" sz="2400" b="1" dirty="0"/>
              <a:t>Organic Feedback Mining </a:t>
            </a:r>
          </a:p>
          <a:p>
            <a:pPr algn="ctr"/>
            <a:r>
              <a:rPr lang="en-US" sz="1100" b="1" dirty="0"/>
              <a:t>what </a:t>
            </a:r>
            <a:r>
              <a:rPr lang="en-US" sz="1100" b="1" dirty="0">
                <a:solidFill>
                  <a:srgbClr val="C00000"/>
                </a:solidFill>
              </a:rPr>
              <a:t>McGill Students </a:t>
            </a:r>
            <a:r>
              <a:rPr lang="en-US" sz="1100" b="1" dirty="0"/>
              <a:t>say behind the filter</a:t>
            </a:r>
          </a:p>
        </p:txBody>
      </p:sp>
      <p:sp>
        <p:nvSpPr>
          <p:cNvPr id="4" name="Rectangle 3">
            <a:extLst>
              <a:ext uri="{FF2B5EF4-FFF2-40B4-BE49-F238E27FC236}">
                <a16:creationId xmlns:a16="http://schemas.microsoft.com/office/drawing/2014/main" id="{3804445E-393F-9EBE-A265-355FCE578E67}"/>
              </a:ext>
            </a:extLst>
          </p:cNvPr>
          <p:cNvSpPr/>
          <p:nvPr/>
        </p:nvSpPr>
        <p:spPr>
          <a:xfrm>
            <a:off x="0" y="4685414"/>
            <a:ext cx="9144000" cy="458086"/>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2352121-0D83-AF6E-8A9A-0E71FCC3CAAB}"/>
              </a:ext>
            </a:extLst>
          </p:cNvPr>
          <p:cNvPicPr>
            <a:picLocks noChangeAspect="1"/>
          </p:cNvPicPr>
          <p:nvPr/>
        </p:nvPicPr>
        <p:blipFill rotWithShape="1">
          <a:blip r:embed="rId3"/>
          <a:srcRect l="1596"/>
          <a:stretch/>
        </p:blipFill>
        <p:spPr>
          <a:xfrm>
            <a:off x="234841" y="706567"/>
            <a:ext cx="3534563" cy="1825107"/>
          </a:xfrm>
          <a:prstGeom prst="rect">
            <a:avLst/>
          </a:prstGeom>
        </p:spPr>
      </p:pic>
      <p:pic>
        <p:nvPicPr>
          <p:cNvPr id="7" name="Picture 6">
            <a:extLst>
              <a:ext uri="{FF2B5EF4-FFF2-40B4-BE49-F238E27FC236}">
                <a16:creationId xmlns:a16="http://schemas.microsoft.com/office/drawing/2014/main" id="{40098C2E-0940-3CD1-E33B-48D4918CA3E0}"/>
              </a:ext>
            </a:extLst>
          </p:cNvPr>
          <p:cNvPicPr>
            <a:picLocks noChangeAspect="1"/>
          </p:cNvPicPr>
          <p:nvPr/>
        </p:nvPicPr>
        <p:blipFill>
          <a:blip r:embed="rId4"/>
          <a:stretch>
            <a:fillRect/>
          </a:stretch>
        </p:blipFill>
        <p:spPr>
          <a:xfrm>
            <a:off x="200079" y="2616586"/>
            <a:ext cx="3534562" cy="1921703"/>
          </a:xfrm>
          <a:prstGeom prst="rect">
            <a:avLst/>
          </a:prstGeom>
        </p:spPr>
      </p:pic>
      <p:pic>
        <p:nvPicPr>
          <p:cNvPr id="12" name="Picture 11">
            <a:extLst>
              <a:ext uri="{FF2B5EF4-FFF2-40B4-BE49-F238E27FC236}">
                <a16:creationId xmlns:a16="http://schemas.microsoft.com/office/drawing/2014/main" id="{A226B52D-B314-DBE7-48CA-8DCBBC8C19AA}"/>
              </a:ext>
            </a:extLst>
          </p:cNvPr>
          <p:cNvPicPr>
            <a:picLocks noChangeAspect="1"/>
          </p:cNvPicPr>
          <p:nvPr/>
        </p:nvPicPr>
        <p:blipFill rotWithShape="1">
          <a:blip r:embed="rId5"/>
          <a:srcRect r="48675"/>
          <a:stretch/>
        </p:blipFill>
        <p:spPr>
          <a:xfrm>
            <a:off x="3826108" y="729371"/>
            <a:ext cx="1687916" cy="1850195"/>
          </a:xfrm>
          <a:prstGeom prst="rect">
            <a:avLst/>
          </a:prstGeom>
          <a:ln>
            <a:solidFill>
              <a:schemeClr val="tx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C71603F8-7A86-E9B7-85B5-B343DE2CAD7A}"/>
              </a:ext>
            </a:extLst>
          </p:cNvPr>
          <p:cNvPicPr>
            <a:picLocks noChangeAspect="1"/>
          </p:cNvPicPr>
          <p:nvPr/>
        </p:nvPicPr>
        <p:blipFill rotWithShape="1">
          <a:blip r:embed="rId6"/>
          <a:srcRect r="49311"/>
          <a:stretch/>
        </p:blipFill>
        <p:spPr>
          <a:xfrm>
            <a:off x="5603227" y="729371"/>
            <a:ext cx="1673892" cy="1850196"/>
          </a:xfrm>
          <a:prstGeom prst="rect">
            <a:avLst/>
          </a:prstGeom>
          <a:ln>
            <a:solidFill>
              <a:schemeClr val="tx1"/>
            </a:solidFill>
          </a:ln>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DF4E950C-A909-6847-E94B-6FC956912A31}"/>
              </a:ext>
            </a:extLst>
          </p:cNvPr>
          <p:cNvPicPr>
            <a:picLocks noChangeAspect="1"/>
          </p:cNvPicPr>
          <p:nvPr/>
        </p:nvPicPr>
        <p:blipFill rotWithShape="1">
          <a:blip r:embed="rId7"/>
          <a:srcRect r="49370"/>
          <a:stretch/>
        </p:blipFill>
        <p:spPr>
          <a:xfrm>
            <a:off x="7421075" y="729371"/>
            <a:ext cx="1638400" cy="1825108"/>
          </a:xfrm>
          <a:prstGeom prst="rect">
            <a:avLst/>
          </a:prstGeom>
          <a:ln>
            <a:solidFill>
              <a:schemeClr val="tx1"/>
            </a:solidFill>
          </a:ln>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F43B261D-82B3-F728-B46A-BAE1EEEE0155}"/>
              </a:ext>
            </a:extLst>
          </p:cNvPr>
          <p:cNvPicPr>
            <a:picLocks noChangeAspect="1"/>
          </p:cNvPicPr>
          <p:nvPr/>
        </p:nvPicPr>
        <p:blipFill rotWithShape="1">
          <a:blip r:embed="rId5"/>
          <a:srcRect l="50000" t="1698" r="340" b="-1698"/>
          <a:stretch/>
        </p:blipFill>
        <p:spPr>
          <a:xfrm>
            <a:off x="3826108" y="2670320"/>
            <a:ext cx="1633163" cy="1850195"/>
          </a:xfrm>
          <a:prstGeom prst="rect">
            <a:avLst/>
          </a:prstGeom>
          <a:ln>
            <a:solidFill>
              <a:schemeClr val="tx1"/>
            </a:solidFill>
          </a:ln>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8D91FC50-77B4-402C-068A-3F260B850D96}"/>
              </a:ext>
            </a:extLst>
          </p:cNvPr>
          <p:cNvPicPr>
            <a:picLocks noChangeAspect="1"/>
          </p:cNvPicPr>
          <p:nvPr/>
        </p:nvPicPr>
        <p:blipFill rotWithShape="1">
          <a:blip r:embed="rId6"/>
          <a:srcRect l="52778" t="561" b="-561"/>
          <a:stretch/>
        </p:blipFill>
        <p:spPr>
          <a:xfrm>
            <a:off x="5660468" y="2686128"/>
            <a:ext cx="1559410" cy="1850196"/>
          </a:xfrm>
          <a:prstGeom prst="rect">
            <a:avLst/>
          </a:prstGeom>
          <a:ln>
            <a:solidFill>
              <a:schemeClr val="tx1"/>
            </a:solidFill>
          </a:ln>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BD0603D1-FCA2-AE8A-84CD-9252DABBE7BC}"/>
              </a:ext>
            </a:extLst>
          </p:cNvPr>
          <p:cNvPicPr>
            <a:picLocks noChangeAspect="1"/>
          </p:cNvPicPr>
          <p:nvPr/>
        </p:nvPicPr>
        <p:blipFill rotWithShape="1">
          <a:blip r:embed="rId7"/>
          <a:srcRect l="50532" t="1553" r="-1162" b="-1553"/>
          <a:stretch/>
        </p:blipFill>
        <p:spPr>
          <a:xfrm>
            <a:off x="7421075" y="2711216"/>
            <a:ext cx="1638400" cy="1825108"/>
          </a:xfrm>
          <a:prstGeom prst="rect">
            <a:avLst/>
          </a:prstGeom>
          <a:ln>
            <a:solidFill>
              <a:schemeClr val="tx1"/>
            </a:solidFill>
          </a:ln>
          <a:effectLst>
            <a:outerShdw blurRad="50800" dist="38100" dir="2700000" algn="tl" rotWithShape="0">
              <a:prstClr val="black">
                <a:alpha val="40000"/>
              </a:prstClr>
            </a:outerShdw>
          </a:effectLst>
        </p:spPr>
      </p:pic>
      <p:sp>
        <p:nvSpPr>
          <p:cNvPr id="25" name="TextBox 24">
            <a:extLst>
              <a:ext uri="{FF2B5EF4-FFF2-40B4-BE49-F238E27FC236}">
                <a16:creationId xmlns:a16="http://schemas.microsoft.com/office/drawing/2014/main" id="{D5542F49-9C7A-CFF1-AD4C-74BC2C73B520}"/>
              </a:ext>
            </a:extLst>
          </p:cNvPr>
          <p:cNvSpPr txBox="1"/>
          <p:nvPr/>
        </p:nvSpPr>
        <p:spPr>
          <a:xfrm>
            <a:off x="6691215" y="-69748"/>
            <a:ext cx="3581772" cy="584775"/>
          </a:xfrm>
          <a:prstGeom prst="rect">
            <a:avLst/>
          </a:prstGeom>
          <a:noFill/>
        </p:spPr>
        <p:txBody>
          <a:bodyPr wrap="square" rtlCol="0">
            <a:spAutoFit/>
          </a:bodyPr>
          <a:lstStyle/>
          <a:p>
            <a:r>
              <a:rPr lang="en-US" sz="3200" b="1" dirty="0">
                <a:solidFill>
                  <a:srgbClr val="FF0000"/>
                </a:solidFill>
              </a:rPr>
              <a:t>INSY-669-076</a:t>
            </a:r>
          </a:p>
        </p:txBody>
      </p:sp>
      <p:sp>
        <p:nvSpPr>
          <p:cNvPr id="26" name="TextBox 25">
            <a:extLst>
              <a:ext uri="{FF2B5EF4-FFF2-40B4-BE49-F238E27FC236}">
                <a16:creationId xmlns:a16="http://schemas.microsoft.com/office/drawing/2014/main" id="{82A13FCB-9AAD-A96A-2C6F-18E74A8E394A}"/>
              </a:ext>
            </a:extLst>
          </p:cNvPr>
          <p:cNvSpPr txBox="1"/>
          <p:nvPr/>
        </p:nvSpPr>
        <p:spPr>
          <a:xfrm>
            <a:off x="134679" y="4706678"/>
            <a:ext cx="8924796" cy="461665"/>
          </a:xfrm>
          <a:prstGeom prst="rect">
            <a:avLst/>
          </a:prstGeom>
          <a:noFill/>
        </p:spPr>
        <p:txBody>
          <a:bodyPr wrap="square" rtlCol="0">
            <a:spAutoFit/>
          </a:bodyPr>
          <a:lstStyle/>
          <a:p>
            <a:pPr algn="ctr"/>
            <a:r>
              <a:rPr lang="en-US" sz="1200" b="1" i="1" dirty="0"/>
              <a:t>From our previous project in Text Analytics, we have observed that unmoderated online platforms like Reddit are able to provide a more candid view of student experiences and we were able to identify core issues.</a:t>
            </a:r>
          </a:p>
        </p:txBody>
      </p:sp>
    </p:spTree>
    <p:extLst>
      <p:ext uri="{BB962C8B-B14F-4D97-AF65-F5344CB8AC3E}">
        <p14:creationId xmlns:p14="http://schemas.microsoft.com/office/powerpoint/2010/main" val="1983366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9E930A-7D63-36B0-88D6-DD2F6A493E31}"/>
              </a:ext>
            </a:extLst>
          </p:cNvPr>
          <p:cNvSpPr txBox="1"/>
          <p:nvPr/>
        </p:nvSpPr>
        <p:spPr>
          <a:xfrm>
            <a:off x="104910" y="250146"/>
            <a:ext cx="6210830" cy="584775"/>
          </a:xfrm>
          <a:prstGeom prst="rect">
            <a:avLst/>
          </a:prstGeom>
          <a:noFill/>
        </p:spPr>
        <p:txBody>
          <a:bodyPr wrap="square" lIns="91440" tIns="45720" rIns="91440" bIns="45720" rtlCol="0" anchor="t">
            <a:spAutoFit/>
          </a:bodyPr>
          <a:lstStyle/>
          <a:p>
            <a:r>
              <a:rPr lang="en-US" sz="3200" b="1">
                <a:solidFill>
                  <a:srgbClr val="002060"/>
                </a:solidFill>
              </a:rPr>
              <a:t>HITS Algorithm</a:t>
            </a:r>
            <a:endParaRPr lang="en-US"/>
          </a:p>
        </p:txBody>
      </p:sp>
      <p:sp>
        <p:nvSpPr>
          <p:cNvPr id="6" name="Text 8">
            <a:extLst>
              <a:ext uri="{FF2B5EF4-FFF2-40B4-BE49-F238E27FC236}">
                <a16:creationId xmlns:a16="http://schemas.microsoft.com/office/drawing/2014/main" id="{130AF112-C1DA-E4AD-0F92-06E654B7CF50}"/>
              </a:ext>
            </a:extLst>
          </p:cNvPr>
          <p:cNvSpPr/>
          <p:nvPr/>
        </p:nvSpPr>
        <p:spPr>
          <a:xfrm>
            <a:off x="94228" y="1650630"/>
            <a:ext cx="4381500" cy="2236868"/>
          </a:xfrm>
          <a:prstGeom prst="rect">
            <a:avLst/>
          </a:prstGeom>
          <a:noFill/>
          <a:ln/>
        </p:spPr>
        <p:txBody>
          <a:bodyPr wrap="square" lIns="91440" tIns="45720" rIns="91440" bIns="45720" rtlCol="0" anchor="t"/>
          <a:lstStyle/>
          <a:p>
            <a:pPr>
              <a:lnSpc>
                <a:spcPct val="150000"/>
              </a:lnSpc>
            </a:pPr>
            <a:r>
              <a:rPr lang="en-CA" sz="1300" b="1" u="sng">
                <a:latin typeface="Arial"/>
                <a:ea typeface="+mn-lt"/>
                <a:cs typeface="Arial"/>
              </a:rPr>
              <a:t>Hubs:</a:t>
            </a:r>
            <a:endParaRPr lang="en-US"/>
          </a:p>
          <a:p>
            <a:r>
              <a:rPr lang="en-CA" sz="1300">
                <a:ea typeface="+mn-lt"/>
                <a:cs typeface="+mn-lt"/>
              </a:rPr>
              <a:t>Hubs are nodes with a high number of outgoing links to authorities, indicating they serve as great pointers to valuable resources.</a:t>
            </a:r>
          </a:p>
          <a:p>
            <a:endParaRPr lang="en-CA" sz="1300">
              <a:cs typeface="Calibri"/>
            </a:endParaRPr>
          </a:p>
          <a:p>
            <a:r>
              <a:rPr lang="en-CA" sz="1300" b="1" u="sng">
                <a:latin typeface="Arial"/>
                <a:ea typeface="+mn-lt"/>
                <a:cs typeface="Arial"/>
              </a:rPr>
              <a:t>Authorities:</a:t>
            </a:r>
            <a:endParaRPr lang="en-CA">
              <a:ea typeface="+mn-lt"/>
              <a:cs typeface="+mn-lt"/>
            </a:endParaRPr>
          </a:p>
          <a:p>
            <a:r>
              <a:rPr lang="en-CA" sz="1300">
                <a:ea typeface="+mn-lt"/>
                <a:cs typeface="+mn-lt"/>
              </a:rPr>
              <a:t>Authorities are nodes with a high number of incoming links, suggesting they are valuable sources of information.</a:t>
            </a:r>
          </a:p>
          <a:p>
            <a:endParaRPr lang="en-CA" sz="1300">
              <a:ea typeface="+mn-lt"/>
              <a:cs typeface="+mn-lt"/>
            </a:endParaRPr>
          </a:p>
          <a:p>
            <a:r>
              <a:rPr lang="en-CA" sz="1300">
                <a:ea typeface="+mn-lt"/>
                <a:cs typeface="+mn-lt"/>
              </a:rPr>
              <a:t>Once the communities were established, the HITS algorithm was applied to these communities to identify which nodes within them are core nodes—either as hubs or authorities.</a:t>
            </a:r>
            <a:endParaRPr lang="en-CA"/>
          </a:p>
          <a:p>
            <a:endParaRPr lang="en-CA" sz="1300">
              <a:ea typeface="+mn-lt"/>
              <a:cs typeface="+mn-lt"/>
            </a:endParaRPr>
          </a:p>
          <a:p>
            <a:endParaRPr lang="en-CA" sz="1300">
              <a:ea typeface="+mn-lt"/>
              <a:cs typeface="+mn-lt"/>
            </a:endParaRPr>
          </a:p>
        </p:txBody>
      </p:sp>
      <p:sp>
        <p:nvSpPr>
          <p:cNvPr id="7" name="Text 8">
            <a:extLst>
              <a:ext uri="{FF2B5EF4-FFF2-40B4-BE49-F238E27FC236}">
                <a16:creationId xmlns:a16="http://schemas.microsoft.com/office/drawing/2014/main" id="{05B8FB22-192F-D4FF-9B3F-3B1E250609B0}"/>
              </a:ext>
            </a:extLst>
          </p:cNvPr>
          <p:cNvSpPr/>
          <p:nvPr/>
        </p:nvSpPr>
        <p:spPr>
          <a:xfrm>
            <a:off x="104909" y="918896"/>
            <a:ext cx="4381500" cy="730673"/>
          </a:xfrm>
          <a:prstGeom prst="rect">
            <a:avLst/>
          </a:prstGeom>
          <a:noFill/>
          <a:ln/>
        </p:spPr>
        <p:txBody>
          <a:bodyPr wrap="square" lIns="91440" tIns="45720" rIns="91440" bIns="45720" rtlCol="0" anchor="t"/>
          <a:lstStyle/>
          <a:p>
            <a:pPr>
              <a:lnSpc>
                <a:spcPct val="150000"/>
              </a:lnSpc>
            </a:pPr>
            <a:r>
              <a:rPr lang="en-CA" sz="1300" b="1" u="sng">
                <a:latin typeface="Arial"/>
                <a:cs typeface="Arial"/>
              </a:rPr>
              <a:t>Hyperlink Induced Topic Search (HITS):</a:t>
            </a:r>
          </a:p>
          <a:p>
            <a:r>
              <a:rPr lang="en-CA" sz="1300">
                <a:ea typeface="+mn-lt"/>
                <a:cs typeface="+mn-lt"/>
              </a:rPr>
              <a:t>Link Analysis algorithm.</a:t>
            </a:r>
          </a:p>
        </p:txBody>
      </p:sp>
      <p:pic>
        <p:nvPicPr>
          <p:cNvPr id="8" name="Picture 7" descr="Link Analysis: PageRank and HITS">
            <a:extLst>
              <a:ext uri="{FF2B5EF4-FFF2-40B4-BE49-F238E27FC236}">
                <a16:creationId xmlns:a16="http://schemas.microsoft.com/office/drawing/2014/main" id="{3217237C-85E5-3906-AF79-9D715F062153}"/>
              </a:ext>
            </a:extLst>
          </p:cNvPr>
          <p:cNvPicPr>
            <a:picLocks noChangeAspect="1"/>
          </p:cNvPicPr>
          <p:nvPr/>
        </p:nvPicPr>
        <p:blipFill>
          <a:blip r:embed="rId3"/>
          <a:stretch>
            <a:fillRect/>
          </a:stretch>
        </p:blipFill>
        <p:spPr>
          <a:xfrm>
            <a:off x="4122100" y="1093194"/>
            <a:ext cx="4745408" cy="2957111"/>
          </a:xfrm>
          <a:prstGeom prst="rect">
            <a:avLst/>
          </a:prstGeom>
          <a:ln>
            <a:solidFill>
              <a:schemeClr val="tx1"/>
            </a:solidFill>
          </a:ln>
        </p:spPr>
      </p:pic>
    </p:spTree>
    <p:extLst>
      <p:ext uri="{BB962C8B-B14F-4D97-AF65-F5344CB8AC3E}">
        <p14:creationId xmlns:p14="http://schemas.microsoft.com/office/powerpoint/2010/main" val="1767143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E065F870-8B46-6B6C-93D7-485505E63A19}"/>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think-cell data - do not delete" hidden="1">
                        <a:extLst>
                          <a:ext uri="{FF2B5EF4-FFF2-40B4-BE49-F238E27FC236}">
                            <a16:creationId xmlns:a16="http://schemas.microsoft.com/office/drawing/2014/main" id="{E065F870-8B46-6B6C-93D7-485505E63A1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pic>
        <p:nvPicPr>
          <p:cNvPr id="11266" name="Picture 2">
            <a:extLst>
              <a:ext uri="{FF2B5EF4-FFF2-40B4-BE49-F238E27FC236}">
                <a16:creationId xmlns:a16="http://schemas.microsoft.com/office/drawing/2014/main" id="{A4E0B213-75B3-B1F2-EFB2-9A22F18BB34B}"/>
              </a:ext>
            </a:extLst>
          </p:cNvPr>
          <p:cNvPicPr>
            <a:picLocks noChangeAspect="1" noChangeArrowheads="1"/>
          </p:cNvPicPr>
          <p:nvPr/>
        </p:nvPicPr>
        <p:blipFill>
          <a:blip r:embed="rId5">
            <a:alphaModFix amt="85000"/>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172" y="0"/>
            <a:ext cx="9145172" cy="51474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58C4115-6AD8-C7E4-72D4-4EB0088AF497}"/>
              </a:ext>
            </a:extLst>
          </p:cNvPr>
          <p:cNvSpPr txBox="1"/>
          <p:nvPr/>
        </p:nvSpPr>
        <p:spPr>
          <a:xfrm>
            <a:off x="264279" y="990554"/>
            <a:ext cx="8615440" cy="1508105"/>
          </a:xfrm>
          <a:prstGeom prst="rect">
            <a:avLst/>
          </a:prstGeom>
          <a:noFill/>
        </p:spPr>
        <p:txBody>
          <a:bodyPr wrap="square" lIns="91440" tIns="45720" rIns="91440" bIns="45720" rtlCol="0" anchor="t">
            <a:spAutoFit/>
          </a:bodyPr>
          <a:lstStyle/>
          <a:p>
            <a:pPr algn="ctr"/>
            <a:r>
              <a:rPr lang="en-CA" sz="6000" b="1" i="0">
                <a:solidFill>
                  <a:srgbClr val="FFFFFF"/>
                </a:solidFill>
                <a:effectLst/>
                <a:latin typeface="Arial"/>
                <a:cs typeface="Arial"/>
              </a:rPr>
              <a:t>Academic </a:t>
            </a:r>
            <a:r>
              <a:rPr lang="en-CA" sz="6000" b="1" i="0">
                <a:solidFill>
                  <a:srgbClr val="C00000"/>
                </a:solidFill>
                <a:effectLst/>
                <a:latin typeface="Arial"/>
                <a:cs typeface="Arial"/>
              </a:rPr>
              <a:t>Darwinism:</a:t>
            </a:r>
            <a:r>
              <a:rPr lang="en-CA" sz="6000" b="1">
                <a:solidFill>
                  <a:srgbClr val="C00000"/>
                </a:solidFill>
                <a:latin typeface="Arial"/>
                <a:cs typeface="Arial"/>
              </a:rPr>
              <a:t> </a:t>
            </a:r>
            <a:endParaRPr lang="en-CA" sz="6000" b="1" i="0">
              <a:solidFill>
                <a:srgbClr val="C00000"/>
              </a:solidFill>
              <a:effectLst/>
              <a:latin typeface="Arial" panose="020B0604020202020204" pitchFamily="34" charset="0"/>
              <a:cs typeface="Arial"/>
            </a:endParaRPr>
          </a:p>
          <a:p>
            <a:pPr algn="ctr"/>
            <a:r>
              <a:rPr lang="en-CA" sz="3200" b="0" i="0">
                <a:solidFill>
                  <a:srgbClr val="C00000"/>
                </a:solidFill>
                <a:effectLst/>
                <a:latin typeface="Arial"/>
                <a:cs typeface="Arial"/>
              </a:rPr>
              <a:t>Social Network</a:t>
            </a:r>
            <a:r>
              <a:rPr lang="en-CA" sz="3200" b="0" i="0">
                <a:solidFill>
                  <a:srgbClr val="FFFFFF"/>
                </a:solidFill>
                <a:effectLst/>
                <a:latin typeface="Arial"/>
                <a:cs typeface="Arial"/>
              </a:rPr>
              <a:t> Dynamics in Students</a:t>
            </a:r>
            <a:endParaRPr lang="en-US" sz="3200" b="1">
              <a:solidFill>
                <a:srgbClr val="FFFFFF"/>
              </a:solidFill>
              <a:latin typeface="Arial"/>
              <a:cs typeface="Arial"/>
            </a:endParaRPr>
          </a:p>
        </p:txBody>
      </p:sp>
      <p:sp>
        <p:nvSpPr>
          <p:cNvPr id="7" name="TextBox 6">
            <a:extLst>
              <a:ext uri="{FF2B5EF4-FFF2-40B4-BE49-F238E27FC236}">
                <a16:creationId xmlns:a16="http://schemas.microsoft.com/office/drawing/2014/main" id="{3223409C-52CB-8CA5-846C-17909C15BCD9}"/>
              </a:ext>
            </a:extLst>
          </p:cNvPr>
          <p:cNvSpPr txBox="1"/>
          <p:nvPr/>
        </p:nvSpPr>
        <p:spPr>
          <a:xfrm>
            <a:off x="2923953" y="2762722"/>
            <a:ext cx="3296093" cy="307777"/>
          </a:xfrm>
          <a:prstGeom prst="rect">
            <a:avLst/>
          </a:prstGeom>
          <a:noFill/>
        </p:spPr>
        <p:txBody>
          <a:bodyPr wrap="square">
            <a:spAutoFit/>
          </a:bodyPr>
          <a:lstStyle/>
          <a:p>
            <a:r>
              <a:rPr lang="en-US" sz="1400">
                <a:solidFill>
                  <a:srgbClr val="FFFFFF"/>
                </a:solidFill>
              </a:rPr>
              <a:t>Final Project – Social Media Analytics</a:t>
            </a:r>
          </a:p>
        </p:txBody>
      </p:sp>
      <p:graphicFrame>
        <p:nvGraphicFramePr>
          <p:cNvPr id="8" name="Table 32">
            <a:extLst>
              <a:ext uri="{FF2B5EF4-FFF2-40B4-BE49-F238E27FC236}">
                <a16:creationId xmlns:a16="http://schemas.microsoft.com/office/drawing/2014/main" id="{A3FBF75C-643B-0683-4DAD-6C3DE4B4DF51}"/>
              </a:ext>
            </a:extLst>
          </p:cNvPr>
          <p:cNvGraphicFramePr>
            <a:graphicFrameLocks noGrp="1"/>
          </p:cNvGraphicFramePr>
          <p:nvPr/>
        </p:nvGraphicFramePr>
        <p:xfrm>
          <a:off x="2585402" y="3095659"/>
          <a:ext cx="3695082" cy="1676400"/>
        </p:xfrm>
        <a:graphic>
          <a:graphicData uri="http://schemas.openxmlformats.org/drawingml/2006/table">
            <a:tbl>
              <a:tblPr firstRow="1" bandRow="1">
                <a:tableStyleId>{5940675A-B579-460E-94D1-54222C63F5DA}</a:tableStyleId>
              </a:tblPr>
              <a:tblGrid>
                <a:gridCol w="1847541">
                  <a:extLst>
                    <a:ext uri="{9D8B030D-6E8A-4147-A177-3AD203B41FA5}">
                      <a16:colId xmlns:a16="http://schemas.microsoft.com/office/drawing/2014/main" val="3024208944"/>
                    </a:ext>
                  </a:extLst>
                </a:gridCol>
                <a:gridCol w="1847541">
                  <a:extLst>
                    <a:ext uri="{9D8B030D-6E8A-4147-A177-3AD203B41FA5}">
                      <a16:colId xmlns:a16="http://schemas.microsoft.com/office/drawing/2014/main" val="1638425618"/>
                    </a:ext>
                  </a:extLst>
                </a:gridCol>
              </a:tblGrid>
              <a:tr h="158084">
                <a:tc>
                  <a:txBody>
                    <a:bodyPr/>
                    <a:lstStyle/>
                    <a:p>
                      <a:pPr algn="ctr"/>
                      <a:r>
                        <a:rPr lang="en-US" sz="1600">
                          <a:solidFill>
                            <a:schemeClr val="bg1"/>
                          </a:solidFill>
                        </a:rPr>
                        <a:t>Arham Anwar</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CA" sz="1600" b="0" i="0" kern="1200">
                          <a:solidFill>
                            <a:schemeClr val="bg1"/>
                          </a:solidFill>
                          <a:effectLst/>
                          <a:latin typeface="+mn-lt"/>
                          <a:ea typeface="+mn-ea"/>
                          <a:cs typeface="+mn-cs"/>
                        </a:rPr>
                        <a:t>261137773</a:t>
                      </a:r>
                      <a:endParaRPr lang="en-US" sz="1600">
                        <a:solidFill>
                          <a:schemeClr val="bg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8658666"/>
                  </a:ext>
                </a:extLst>
              </a:tr>
              <a:tr h="15808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a:solidFill>
                            <a:schemeClr val="bg1"/>
                          </a:solidFill>
                        </a:rPr>
                        <a:t>Arnav Gupta</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sz="1600">
                          <a:solidFill>
                            <a:schemeClr val="bg1"/>
                          </a:solidFill>
                        </a:rPr>
                        <a:t>260658711</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560552"/>
                  </a:ext>
                </a:extLst>
              </a:tr>
              <a:tr h="158084">
                <a:tc>
                  <a:txBody>
                    <a:bodyPr/>
                    <a:lstStyle/>
                    <a:p>
                      <a:pPr algn="ctr"/>
                      <a:r>
                        <a:rPr lang="en-US" sz="1600">
                          <a:solidFill>
                            <a:schemeClr val="bg1"/>
                          </a:solidFill>
                        </a:rPr>
                        <a:t>Ethan Pirso</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CA" sz="1600" b="0" i="0" kern="1200">
                          <a:solidFill>
                            <a:schemeClr val="bg1"/>
                          </a:solidFill>
                          <a:effectLst/>
                          <a:latin typeface="+mn-lt"/>
                          <a:ea typeface="+mn-ea"/>
                          <a:cs typeface="+mn-cs"/>
                        </a:rPr>
                        <a:t>260863065</a:t>
                      </a:r>
                      <a:endParaRPr lang="en-US" sz="1600">
                        <a:solidFill>
                          <a:schemeClr val="bg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7982259"/>
                  </a:ext>
                </a:extLst>
              </a:tr>
              <a:tr h="15808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a:solidFill>
                            <a:schemeClr val="bg1"/>
                          </a:solidFill>
                        </a:rPr>
                        <a:t>Jatin Suri</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CA" sz="1600" b="0" i="0" kern="1200">
                          <a:solidFill>
                            <a:schemeClr val="bg1"/>
                          </a:solidFill>
                          <a:effectLst/>
                          <a:latin typeface="+mn-lt"/>
                          <a:ea typeface="+mn-ea"/>
                          <a:cs typeface="+mn-cs"/>
                        </a:rPr>
                        <a:t>261152263</a:t>
                      </a:r>
                      <a:endParaRPr lang="en-US" sz="1600">
                        <a:solidFill>
                          <a:schemeClr val="bg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5996106"/>
                  </a:ext>
                </a:extLst>
              </a:tr>
              <a:tr h="15808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a:solidFill>
                            <a:schemeClr val="bg1"/>
                          </a:solidFill>
                        </a:rPr>
                        <a:t>Hongyi Zhan</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CA" sz="1600">
                          <a:solidFill>
                            <a:schemeClr val="bg1"/>
                          </a:solidFill>
                        </a:rPr>
                        <a:t>261159589</a:t>
                      </a:r>
                      <a:endParaRPr lang="en-US" sz="1600">
                        <a:solidFill>
                          <a:schemeClr val="bg1"/>
                        </a:solidFill>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4812235"/>
                  </a:ext>
                </a:extLst>
              </a:tr>
            </a:tbl>
          </a:graphicData>
        </a:graphic>
      </p:graphicFrame>
    </p:spTree>
    <p:extLst>
      <p:ext uri="{BB962C8B-B14F-4D97-AF65-F5344CB8AC3E}">
        <p14:creationId xmlns:p14="http://schemas.microsoft.com/office/powerpoint/2010/main" val="344854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38E05A0-63E9-E68F-D635-625506BF2B8F}"/>
              </a:ext>
            </a:extLst>
          </p:cNvPr>
          <p:cNvGraphicFramePr>
            <a:graphicFrameLocks noChangeAspect="1"/>
          </p:cNvGraphicFramePr>
          <p:nvPr>
            <p:custDataLst>
              <p:tags r:id="rId1"/>
            </p:custDataLst>
            <p:extLst>
              <p:ext uri="{D42A27DB-BD31-4B8C-83A1-F6EECF244321}">
                <p14:modId xmlns:p14="http://schemas.microsoft.com/office/powerpoint/2010/main" val="145594129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5" name="think-cell data - do not delete" hidden="1">
                        <a:extLst>
                          <a:ext uri="{FF2B5EF4-FFF2-40B4-BE49-F238E27FC236}">
                            <a16:creationId xmlns:a16="http://schemas.microsoft.com/office/drawing/2014/main" id="{838E05A0-63E9-E68F-D635-625506BF2B8F}"/>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BB9E930A-7D63-36B0-88D6-DD2F6A493E31}"/>
              </a:ext>
            </a:extLst>
          </p:cNvPr>
          <p:cNvSpPr txBox="1"/>
          <p:nvPr/>
        </p:nvSpPr>
        <p:spPr>
          <a:xfrm>
            <a:off x="104910" y="250146"/>
            <a:ext cx="6210830" cy="584775"/>
          </a:xfrm>
          <a:prstGeom prst="rect">
            <a:avLst/>
          </a:prstGeom>
          <a:noFill/>
        </p:spPr>
        <p:txBody>
          <a:bodyPr wrap="square" lIns="91440" tIns="45720" rIns="91440" bIns="45720" rtlCol="0" anchor="t">
            <a:spAutoFit/>
          </a:bodyPr>
          <a:lstStyle/>
          <a:p>
            <a:r>
              <a:rPr lang="en-US" sz="3200" b="1" dirty="0">
                <a:solidFill>
                  <a:srgbClr val="002060"/>
                </a:solidFill>
              </a:rPr>
              <a:t>Wellness Activities</a:t>
            </a:r>
            <a:endParaRPr lang="en-US" dirty="0"/>
          </a:p>
        </p:txBody>
      </p:sp>
      <p:pic>
        <p:nvPicPr>
          <p:cNvPr id="6" name="Picture 5">
            <a:extLst>
              <a:ext uri="{FF2B5EF4-FFF2-40B4-BE49-F238E27FC236}">
                <a16:creationId xmlns:a16="http://schemas.microsoft.com/office/drawing/2014/main" id="{963B1A62-798A-1011-EF9C-2CB2B2C3F20A}"/>
              </a:ext>
            </a:extLst>
          </p:cNvPr>
          <p:cNvPicPr>
            <a:picLocks noChangeAspect="1"/>
          </p:cNvPicPr>
          <p:nvPr/>
        </p:nvPicPr>
        <p:blipFill rotWithShape="1">
          <a:blip r:embed="rId6"/>
          <a:srcRect b="32900"/>
          <a:stretch/>
        </p:blipFill>
        <p:spPr>
          <a:xfrm>
            <a:off x="104910" y="965217"/>
            <a:ext cx="4521226" cy="3792133"/>
          </a:xfrm>
          <a:prstGeom prst="rect">
            <a:avLst/>
          </a:prstGeom>
          <a:ln w="6350">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D092F07A-0CFB-83C2-218D-86D1037C68DF}"/>
              </a:ext>
            </a:extLst>
          </p:cNvPr>
          <p:cNvPicPr>
            <a:picLocks noChangeAspect="1"/>
          </p:cNvPicPr>
          <p:nvPr/>
        </p:nvPicPr>
        <p:blipFill>
          <a:blip r:embed="rId7"/>
          <a:stretch>
            <a:fillRect/>
          </a:stretch>
        </p:blipFill>
        <p:spPr>
          <a:xfrm>
            <a:off x="4923643" y="867990"/>
            <a:ext cx="2101553" cy="3061465"/>
          </a:xfrm>
          <a:prstGeom prst="rect">
            <a:avLst/>
          </a:prstGeom>
          <a:ln w="6350">
            <a:solidFill>
              <a:schemeClr val="tx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A65B3B0C-D608-004E-A219-F930BBAF8AE2}"/>
              </a:ext>
            </a:extLst>
          </p:cNvPr>
          <p:cNvPicPr>
            <a:picLocks noChangeAspect="1"/>
          </p:cNvPicPr>
          <p:nvPr/>
        </p:nvPicPr>
        <p:blipFill>
          <a:blip r:embed="rId8"/>
          <a:stretch>
            <a:fillRect/>
          </a:stretch>
        </p:blipFill>
        <p:spPr>
          <a:xfrm>
            <a:off x="6853145" y="2023796"/>
            <a:ext cx="2019009" cy="2504593"/>
          </a:xfrm>
          <a:prstGeom prst="rect">
            <a:avLst/>
          </a:prstGeom>
          <a:ln w="6350">
            <a:solidFill>
              <a:schemeClr val="tx1"/>
            </a:solidFill>
          </a:ln>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CFFFDAA3-E06E-D539-85B3-171B48C5AA71}"/>
              </a:ext>
            </a:extLst>
          </p:cNvPr>
          <p:cNvSpPr/>
          <p:nvPr/>
        </p:nvSpPr>
        <p:spPr>
          <a:xfrm>
            <a:off x="-8467" y="4874967"/>
            <a:ext cx="9250694" cy="277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1762D94-4636-FC56-117B-E2CB1044C52D}"/>
              </a:ext>
            </a:extLst>
          </p:cNvPr>
          <p:cNvSpPr txBox="1"/>
          <p:nvPr/>
        </p:nvSpPr>
        <p:spPr>
          <a:xfrm>
            <a:off x="134679" y="4859078"/>
            <a:ext cx="8924796" cy="276999"/>
          </a:xfrm>
          <a:prstGeom prst="rect">
            <a:avLst/>
          </a:prstGeom>
          <a:noFill/>
        </p:spPr>
        <p:txBody>
          <a:bodyPr wrap="square" rtlCol="0">
            <a:spAutoFit/>
          </a:bodyPr>
          <a:lstStyle/>
          <a:p>
            <a:pPr algn="ctr"/>
            <a:r>
              <a:rPr lang="en-US" sz="1200" b="1" i="1" dirty="0"/>
              <a:t>Key Takeaway: </a:t>
            </a:r>
            <a:r>
              <a:rPr lang="en-US" sz="1200" i="1" dirty="0"/>
              <a:t>Low turnout of wellness activities leads to events being cancelled at times</a:t>
            </a:r>
          </a:p>
        </p:txBody>
      </p:sp>
    </p:spTree>
    <p:extLst>
      <p:ext uri="{BB962C8B-B14F-4D97-AF65-F5344CB8AC3E}">
        <p14:creationId xmlns:p14="http://schemas.microsoft.com/office/powerpoint/2010/main" val="3546030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78D3B9D-BC36-83AB-2555-31B0DC41A5CE}"/>
              </a:ext>
            </a:extLst>
          </p:cNvPr>
          <p:cNvSpPr txBox="1"/>
          <p:nvPr/>
        </p:nvSpPr>
        <p:spPr>
          <a:xfrm>
            <a:off x="187632" y="31038"/>
            <a:ext cx="3581772" cy="584775"/>
          </a:xfrm>
          <a:prstGeom prst="rect">
            <a:avLst/>
          </a:prstGeom>
          <a:noFill/>
        </p:spPr>
        <p:txBody>
          <a:bodyPr wrap="square" rtlCol="0">
            <a:spAutoFit/>
          </a:bodyPr>
          <a:lstStyle/>
          <a:p>
            <a:r>
              <a:rPr lang="en-US" sz="3200" b="1" dirty="0">
                <a:solidFill>
                  <a:srgbClr val="002060"/>
                </a:solidFill>
              </a:rPr>
              <a:t>Problem Statement</a:t>
            </a:r>
          </a:p>
        </p:txBody>
      </p:sp>
      <p:sp>
        <p:nvSpPr>
          <p:cNvPr id="2" name="Text 7">
            <a:extLst>
              <a:ext uri="{FF2B5EF4-FFF2-40B4-BE49-F238E27FC236}">
                <a16:creationId xmlns:a16="http://schemas.microsoft.com/office/drawing/2014/main" id="{DE8243B9-5C32-51A5-8AA3-A3963DF09FD0}"/>
              </a:ext>
            </a:extLst>
          </p:cNvPr>
          <p:cNvSpPr/>
          <p:nvPr/>
        </p:nvSpPr>
        <p:spPr>
          <a:xfrm>
            <a:off x="1248092" y="1314873"/>
            <a:ext cx="4273365" cy="661521"/>
          </a:xfrm>
          <a:prstGeom prst="rect">
            <a:avLst/>
          </a:prstGeom>
          <a:noFill/>
          <a:ln/>
        </p:spPr>
        <p:txBody>
          <a:bodyPr wrap="none" rtlCol="0" anchor="t"/>
          <a:lstStyle/>
          <a:p>
            <a:r>
              <a:rPr lang="en-US" sz="2000" dirty="0">
                <a:solidFill>
                  <a:schemeClr val="tx2">
                    <a:lumMod val="60000"/>
                    <a:lumOff val="40000"/>
                  </a:schemeClr>
                </a:solidFill>
                <a:latin typeface="Roboto Slab" pitchFamily="2" charset="0"/>
                <a:ea typeface="Roboto Slab" pitchFamily="2" charset="0"/>
                <a:cs typeface="Roboto Slab" pitchFamily="2" charset="0"/>
              </a:rPr>
              <a:t>Impeded dissemination of resources</a:t>
            </a:r>
          </a:p>
          <a:p>
            <a:r>
              <a:rPr lang="en-US" sz="2000" dirty="0">
                <a:solidFill>
                  <a:schemeClr val="tx2">
                    <a:lumMod val="60000"/>
                    <a:lumOff val="40000"/>
                  </a:schemeClr>
                </a:solidFill>
                <a:latin typeface="Roboto Slab" pitchFamily="2" charset="0"/>
                <a:ea typeface="Roboto Slab" pitchFamily="2" charset="0"/>
                <a:cs typeface="Roboto Slab" pitchFamily="2" charset="0"/>
              </a:rPr>
              <a:t>hindering performance &amp; retention</a:t>
            </a:r>
          </a:p>
        </p:txBody>
      </p:sp>
      <p:sp>
        <p:nvSpPr>
          <p:cNvPr id="6" name="Text 8">
            <a:extLst>
              <a:ext uri="{FF2B5EF4-FFF2-40B4-BE49-F238E27FC236}">
                <a16:creationId xmlns:a16="http://schemas.microsoft.com/office/drawing/2014/main" id="{FA354659-BB35-1AD6-FDCD-304082C60BFE}"/>
              </a:ext>
            </a:extLst>
          </p:cNvPr>
          <p:cNvSpPr/>
          <p:nvPr/>
        </p:nvSpPr>
        <p:spPr>
          <a:xfrm>
            <a:off x="1248093" y="1997262"/>
            <a:ext cx="4720459" cy="661522"/>
          </a:xfrm>
          <a:prstGeom prst="rect">
            <a:avLst/>
          </a:prstGeom>
          <a:noFill/>
          <a:ln/>
        </p:spPr>
        <p:txBody>
          <a:bodyPr wrap="square" rtlCol="0" anchor="t"/>
          <a:lstStyle/>
          <a:p>
            <a:pPr>
              <a:lnSpc>
                <a:spcPts val="1561"/>
              </a:lnSpc>
            </a:pPr>
            <a:r>
              <a:rPr lang="en-US" sz="1100" dirty="0">
                <a:solidFill>
                  <a:srgbClr val="15213F"/>
                </a:solidFill>
                <a:latin typeface="Roboto" pitchFamily="34" charset="0"/>
                <a:ea typeface="Roboto" pitchFamily="34" charset="-122"/>
                <a:cs typeface="Roboto" pitchFamily="34" charset="-120"/>
              </a:rPr>
              <a:t>Inadequate communication strategies within student social networks impede the dissemination of support resources, hindering academic performance and retention</a:t>
            </a:r>
            <a:endParaRPr lang="en-US" sz="1100" dirty="0"/>
          </a:p>
        </p:txBody>
      </p:sp>
      <p:sp>
        <p:nvSpPr>
          <p:cNvPr id="8" name="Text 12">
            <a:extLst>
              <a:ext uri="{FF2B5EF4-FFF2-40B4-BE49-F238E27FC236}">
                <a16:creationId xmlns:a16="http://schemas.microsoft.com/office/drawing/2014/main" id="{BC0594EB-FD02-8231-E593-E5834295E995}"/>
              </a:ext>
            </a:extLst>
          </p:cNvPr>
          <p:cNvSpPr/>
          <p:nvPr/>
        </p:nvSpPr>
        <p:spPr>
          <a:xfrm>
            <a:off x="1248092" y="3138119"/>
            <a:ext cx="4018661" cy="461665"/>
          </a:xfrm>
          <a:prstGeom prst="rect">
            <a:avLst/>
          </a:prstGeom>
          <a:noFill/>
          <a:ln/>
        </p:spPr>
        <p:txBody>
          <a:bodyPr wrap="none" rtlCol="0" anchor="t"/>
          <a:lstStyle/>
          <a:p>
            <a:r>
              <a:rPr lang="en-US" sz="2000" dirty="0">
                <a:solidFill>
                  <a:schemeClr val="tx2">
                    <a:lumMod val="60000"/>
                    <a:lumOff val="40000"/>
                  </a:schemeClr>
                </a:solidFill>
                <a:latin typeface="Roboto Slab" pitchFamily="34" charset="0"/>
                <a:ea typeface="Roboto Slab" pitchFamily="34" charset="-122"/>
                <a:cs typeface="Roboto Slab" pitchFamily="34" charset="-120"/>
              </a:rPr>
              <a:t>Social Mobility Restrictions limiting </a:t>
            </a:r>
          </a:p>
          <a:p>
            <a:r>
              <a:rPr lang="en-US" sz="2000" dirty="0">
                <a:solidFill>
                  <a:schemeClr val="tx2">
                    <a:lumMod val="60000"/>
                    <a:lumOff val="40000"/>
                  </a:schemeClr>
                </a:solidFill>
                <a:latin typeface="Roboto Slab" pitchFamily="34" charset="0"/>
                <a:ea typeface="Roboto Slab" pitchFamily="34" charset="-122"/>
                <a:cs typeface="Roboto Slab" pitchFamily="34" charset="-120"/>
              </a:rPr>
              <a:t>University potential</a:t>
            </a:r>
            <a:endParaRPr lang="en-US" sz="2000" dirty="0">
              <a:solidFill>
                <a:schemeClr val="tx2">
                  <a:lumMod val="60000"/>
                  <a:lumOff val="40000"/>
                </a:schemeClr>
              </a:solidFill>
            </a:endParaRPr>
          </a:p>
        </p:txBody>
      </p:sp>
      <p:sp>
        <p:nvSpPr>
          <p:cNvPr id="9" name="Text 13">
            <a:extLst>
              <a:ext uri="{FF2B5EF4-FFF2-40B4-BE49-F238E27FC236}">
                <a16:creationId xmlns:a16="http://schemas.microsoft.com/office/drawing/2014/main" id="{CBAE3E19-A8AD-8A5E-F9D4-9C9D16209F4D}"/>
              </a:ext>
            </a:extLst>
          </p:cNvPr>
          <p:cNvSpPr/>
          <p:nvPr/>
        </p:nvSpPr>
        <p:spPr>
          <a:xfrm>
            <a:off x="1248092" y="3733119"/>
            <a:ext cx="4946979" cy="871116"/>
          </a:xfrm>
          <a:prstGeom prst="rect">
            <a:avLst/>
          </a:prstGeom>
          <a:noFill/>
          <a:ln/>
        </p:spPr>
        <p:txBody>
          <a:bodyPr wrap="square" rtlCol="0" anchor="t"/>
          <a:lstStyle/>
          <a:p>
            <a:pPr>
              <a:lnSpc>
                <a:spcPts val="1561"/>
              </a:lnSpc>
            </a:pPr>
            <a:r>
              <a:rPr lang="en-US" sz="1100" dirty="0">
                <a:solidFill>
                  <a:srgbClr val="15213F"/>
                </a:solidFill>
                <a:latin typeface="Roboto" pitchFamily="34" charset="0"/>
                <a:ea typeface="Roboto" pitchFamily="34" charset="-122"/>
                <a:cs typeface="Roboto" pitchFamily="34" charset="-120"/>
              </a:rPr>
              <a:t>Information diversity bottlenecks due to alike staying in cliques impeding university performance potential in terms of school projects, projects and extra curricular-</a:t>
            </a:r>
            <a:r>
              <a:rPr lang="en-US" sz="1100" dirty="0" err="1">
                <a:solidFill>
                  <a:srgbClr val="15213F"/>
                </a:solidFill>
                <a:latin typeface="Roboto" pitchFamily="34" charset="0"/>
                <a:ea typeface="Roboto" pitchFamily="34" charset="-122"/>
                <a:cs typeface="Roboto" pitchFamily="34" charset="-120"/>
              </a:rPr>
              <a:t>activites</a:t>
            </a:r>
            <a:endParaRPr lang="en-US" sz="1100" dirty="0"/>
          </a:p>
        </p:txBody>
      </p:sp>
      <p:cxnSp>
        <p:nvCxnSpPr>
          <p:cNvPr id="10" name="Straight Connector 9">
            <a:extLst>
              <a:ext uri="{FF2B5EF4-FFF2-40B4-BE49-F238E27FC236}">
                <a16:creationId xmlns:a16="http://schemas.microsoft.com/office/drawing/2014/main" id="{52FF1E2A-EF17-4344-7A3D-2283DC8F2542}"/>
              </a:ext>
            </a:extLst>
          </p:cNvPr>
          <p:cNvCxnSpPr>
            <a:cxnSpLocks/>
          </p:cNvCxnSpPr>
          <p:nvPr/>
        </p:nvCxnSpPr>
        <p:spPr>
          <a:xfrm>
            <a:off x="6203447" y="783265"/>
            <a:ext cx="7360" cy="1556743"/>
          </a:xfrm>
          <a:prstGeom prst="line">
            <a:avLst/>
          </a:prstGeom>
          <a:ln w="12700"/>
        </p:spPr>
        <p:style>
          <a:lnRef idx="1">
            <a:schemeClr val="dk1"/>
          </a:lnRef>
          <a:fillRef idx="0">
            <a:schemeClr val="dk1"/>
          </a:fillRef>
          <a:effectRef idx="0">
            <a:schemeClr val="dk1"/>
          </a:effectRef>
          <a:fontRef idx="minor">
            <a:schemeClr val="tx1"/>
          </a:fontRef>
        </p:style>
      </p:cxnSp>
      <p:pic>
        <p:nvPicPr>
          <p:cNvPr id="11" name="Picture 10" descr="A black background with a black square&#10;&#10;Description automatically generated with medium confidence">
            <a:extLst>
              <a:ext uri="{FF2B5EF4-FFF2-40B4-BE49-F238E27FC236}">
                <a16:creationId xmlns:a16="http://schemas.microsoft.com/office/drawing/2014/main" id="{7269E3F6-E3C8-49E7-F74E-1A9E14F55C86}"/>
              </a:ext>
            </a:extLst>
          </p:cNvPr>
          <p:cNvPicPr>
            <a:picLocks noChangeAspect="1"/>
          </p:cNvPicPr>
          <p:nvPr/>
        </p:nvPicPr>
        <p:blipFill>
          <a:blip r:embed="rId3"/>
          <a:stretch>
            <a:fillRect/>
          </a:stretch>
        </p:blipFill>
        <p:spPr>
          <a:xfrm flipH="1">
            <a:off x="330965" y="1707819"/>
            <a:ext cx="661521" cy="661521"/>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61125AF4-D269-71D1-2B9D-68FCCCBAD15B}"/>
              </a:ext>
            </a:extLst>
          </p:cNvPr>
          <p:cNvPicPr>
            <a:picLocks noChangeAspect="1"/>
          </p:cNvPicPr>
          <p:nvPr/>
        </p:nvPicPr>
        <p:blipFill rotWithShape="1">
          <a:blip r:embed="rId4"/>
          <a:srcRect b="16087"/>
          <a:stretch/>
        </p:blipFill>
        <p:spPr>
          <a:xfrm>
            <a:off x="188561" y="3341474"/>
            <a:ext cx="1038119" cy="871117"/>
          </a:xfrm>
          <a:prstGeom prst="rect">
            <a:avLst/>
          </a:prstGeom>
        </p:spPr>
      </p:pic>
      <p:sp>
        <p:nvSpPr>
          <p:cNvPr id="15" name="Text 7">
            <a:extLst>
              <a:ext uri="{FF2B5EF4-FFF2-40B4-BE49-F238E27FC236}">
                <a16:creationId xmlns:a16="http://schemas.microsoft.com/office/drawing/2014/main" id="{D4D0F93B-F5F0-B213-8264-9952390BEBF0}"/>
              </a:ext>
            </a:extLst>
          </p:cNvPr>
          <p:cNvSpPr/>
          <p:nvPr/>
        </p:nvSpPr>
        <p:spPr>
          <a:xfrm>
            <a:off x="6554238" y="1125369"/>
            <a:ext cx="2132208" cy="412859"/>
          </a:xfrm>
          <a:prstGeom prst="rect">
            <a:avLst/>
          </a:prstGeom>
          <a:noFill/>
          <a:ln/>
        </p:spPr>
        <p:txBody>
          <a:bodyPr wrap="none" rtlCol="0" anchor="t"/>
          <a:lstStyle/>
          <a:p>
            <a:r>
              <a:rPr lang="en-US" sz="2000">
                <a:latin typeface="Roboto Slab" pitchFamily="34" charset="0"/>
                <a:ea typeface="Roboto Slab" pitchFamily="34" charset="-122"/>
                <a:cs typeface="Roboto Slab" pitchFamily="34" charset="-120"/>
              </a:rPr>
              <a:t>Why it matters:</a:t>
            </a:r>
            <a:endParaRPr lang="en-US" sz="2000"/>
          </a:p>
        </p:txBody>
      </p:sp>
      <p:pic>
        <p:nvPicPr>
          <p:cNvPr id="16" name="Graphic 15" descr="Caret Right with solid fill">
            <a:extLst>
              <a:ext uri="{FF2B5EF4-FFF2-40B4-BE49-F238E27FC236}">
                <a16:creationId xmlns:a16="http://schemas.microsoft.com/office/drawing/2014/main" id="{962D2E4C-5FA6-0D9A-8448-3F0C121799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2259" y="2389054"/>
            <a:ext cx="531816" cy="531816"/>
          </a:xfrm>
          <a:prstGeom prst="rect">
            <a:avLst/>
          </a:prstGeom>
        </p:spPr>
      </p:pic>
      <p:cxnSp>
        <p:nvCxnSpPr>
          <p:cNvPr id="19" name="Straight Connector 18">
            <a:extLst>
              <a:ext uri="{FF2B5EF4-FFF2-40B4-BE49-F238E27FC236}">
                <a16:creationId xmlns:a16="http://schemas.microsoft.com/office/drawing/2014/main" id="{AD58162E-1F74-ED7E-A65B-0A72B9A4C5C9}"/>
              </a:ext>
            </a:extLst>
          </p:cNvPr>
          <p:cNvCxnSpPr>
            <a:cxnSpLocks/>
          </p:cNvCxnSpPr>
          <p:nvPr/>
        </p:nvCxnSpPr>
        <p:spPr>
          <a:xfrm>
            <a:off x="6210807" y="3029924"/>
            <a:ext cx="7360" cy="1556743"/>
          </a:xfrm>
          <a:prstGeom prst="line">
            <a:avLst/>
          </a:prstGeom>
          <a:ln w="12700"/>
        </p:spPr>
        <p:style>
          <a:lnRef idx="1">
            <a:schemeClr val="dk1"/>
          </a:lnRef>
          <a:fillRef idx="0">
            <a:schemeClr val="dk1"/>
          </a:fillRef>
          <a:effectRef idx="0">
            <a:schemeClr val="dk1"/>
          </a:effectRef>
          <a:fontRef idx="minor">
            <a:schemeClr val="tx1"/>
          </a:fontRef>
        </p:style>
      </p:cxnSp>
      <p:sp>
        <p:nvSpPr>
          <p:cNvPr id="20" name="Text 8">
            <a:extLst>
              <a:ext uri="{FF2B5EF4-FFF2-40B4-BE49-F238E27FC236}">
                <a16:creationId xmlns:a16="http://schemas.microsoft.com/office/drawing/2014/main" id="{C2B6EA91-43CC-B6DC-77E7-06851C15F9A8}"/>
              </a:ext>
            </a:extLst>
          </p:cNvPr>
          <p:cNvSpPr/>
          <p:nvPr/>
        </p:nvSpPr>
        <p:spPr>
          <a:xfrm>
            <a:off x="6445702" y="1804708"/>
            <a:ext cx="2349281" cy="887344"/>
          </a:xfrm>
          <a:prstGeom prst="rect">
            <a:avLst/>
          </a:prstGeom>
          <a:noFill/>
          <a:ln/>
        </p:spPr>
        <p:txBody>
          <a:bodyPr wrap="square" rtlCol="0" anchor="t"/>
          <a:lstStyle/>
          <a:p>
            <a:pPr algn="ctr">
              <a:lnSpc>
                <a:spcPts val="1561"/>
              </a:lnSpc>
            </a:pPr>
            <a:r>
              <a:rPr lang="en-US" sz="1400" dirty="0">
                <a:solidFill>
                  <a:srgbClr val="15213F"/>
                </a:solidFill>
                <a:latin typeface="Roboto" pitchFamily="34" charset="0"/>
                <a:ea typeface="Roboto" pitchFamily="34" charset="-122"/>
                <a:cs typeface="Roboto" pitchFamily="34" charset="-120"/>
              </a:rPr>
              <a:t>To foster a more </a:t>
            </a:r>
            <a:r>
              <a:rPr lang="en-US" sz="1400" b="1" dirty="0">
                <a:solidFill>
                  <a:schemeClr val="accent6">
                    <a:lumMod val="50000"/>
                  </a:schemeClr>
                </a:solidFill>
                <a:latin typeface="Roboto" pitchFamily="34" charset="0"/>
                <a:ea typeface="Roboto" pitchFamily="34" charset="-122"/>
                <a:cs typeface="Roboto" pitchFamily="34" charset="-120"/>
              </a:rPr>
              <a:t>supporting educational environment, </a:t>
            </a:r>
            <a:r>
              <a:rPr lang="en-US" sz="1400" dirty="0">
                <a:latin typeface="Roboto" pitchFamily="34" charset="0"/>
                <a:ea typeface="Roboto" pitchFamily="34" charset="-122"/>
                <a:cs typeface="Roboto" pitchFamily="34" charset="-120"/>
              </a:rPr>
              <a:t>optimizing dissemination of resources &amp; team building strategies</a:t>
            </a:r>
            <a:endParaRPr lang="en-US" sz="1400" dirty="0">
              <a:solidFill>
                <a:schemeClr val="accent6">
                  <a:lumMod val="50000"/>
                </a:schemeClr>
              </a:solidFill>
            </a:endParaRPr>
          </a:p>
        </p:txBody>
      </p:sp>
      <p:sp>
        <p:nvSpPr>
          <p:cNvPr id="24" name="Text 8">
            <a:extLst>
              <a:ext uri="{FF2B5EF4-FFF2-40B4-BE49-F238E27FC236}">
                <a16:creationId xmlns:a16="http://schemas.microsoft.com/office/drawing/2014/main" id="{635D81C0-0D8C-539E-68F0-B3BF942C697F}"/>
              </a:ext>
            </a:extLst>
          </p:cNvPr>
          <p:cNvSpPr/>
          <p:nvPr/>
        </p:nvSpPr>
        <p:spPr>
          <a:xfrm>
            <a:off x="6445702" y="3200200"/>
            <a:ext cx="2356993" cy="887344"/>
          </a:xfrm>
          <a:prstGeom prst="rect">
            <a:avLst/>
          </a:prstGeom>
          <a:noFill/>
          <a:ln/>
        </p:spPr>
        <p:txBody>
          <a:bodyPr wrap="square" rtlCol="0" anchor="t"/>
          <a:lstStyle/>
          <a:p>
            <a:pPr algn="ctr">
              <a:lnSpc>
                <a:spcPts val="1561"/>
              </a:lnSpc>
            </a:pPr>
            <a:r>
              <a:rPr lang="en-US" sz="1400" dirty="0">
                <a:solidFill>
                  <a:srgbClr val="15213F"/>
                </a:solidFill>
                <a:latin typeface="Roboto" pitchFamily="34" charset="0"/>
                <a:ea typeface="Roboto" pitchFamily="34" charset="-122"/>
                <a:cs typeface="Roboto" pitchFamily="34" charset="-120"/>
              </a:rPr>
              <a:t>tailored communication strategies: </a:t>
            </a:r>
            <a:r>
              <a:rPr lang="en-US" sz="1400" b="1" dirty="0">
                <a:solidFill>
                  <a:schemeClr val="accent6">
                    <a:lumMod val="50000"/>
                  </a:schemeClr>
                </a:solidFill>
                <a:latin typeface="Roboto" pitchFamily="34" charset="0"/>
                <a:ea typeface="Roboto" pitchFamily="34" charset="-122"/>
                <a:cs typeface="Roboto" pitchFamily="34" charset="-120"/>
              </a:rPr>
              <a:t>bridging groups </a:t>
            </a:r>
            <a:r>
              <a:rPr lang="en-US" sz="1400" dirty="0">
                <a:solidFill>
                  <a:srgbClr val="15213F"/>
                </a:solidFill>
                <a:latin typeface="Roboto" pitchFamily="34" charset="0"/>
                <a:ea typeface="Roboto" pitchFamily="34" charset="-122"/>
                <a:cs typeface="Roboto" pitchFamily="34" charset="-120"/>
              </a:rPr>
              <a:t>for homophily-driven networks and engaging influencers as </a:t>
            </a:r>
            <a:r>
              <a:rPr lang="en-US" sz="1400" b="1" dirty="0">
                <a:solidFill>
                  <a:schemeClr val="accent6">
                    <a:lumMod val="50000"/>
                  </a:schemeClr>
                </a:solidFill>
                <a:latin typeface="Roboto" pitchFamily="34" charset="0"/>
                <a:ea typeface="Roboto" pitchFamily="34" charset="-122"/>
                <a:cs typeface="Roboto" pitchFamily="34" charset="-120"/>
              </a:rPr>
              <a:t>service ambassadors</a:t>
            </a:r>
            <a:endParaRPr lang="en-US" sz="1400" b="1" dirty="0">
              <a:solidFill>
                <a:schemeClr val="accent6">
                  <a:lumMod val="50000"/>
                </a:schemeClr>
              </a:solidFill>
            </a:endParaRPr>
          </a:p>
        </p:txBody>
      </p:sp>
    </p:spTree>
    <p:extLst>
      <p:ext uri="{BB962C8B-B14F-4D97-AF65-F5344CB8AC3E}">
        <p14:creationId xmlns:p14="http://schemas.microsoft.com/office/powerpoint/2010/main" val="2995772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E358CA0B-A115-58AE-164E-7CBE1C3C0503}"/>
              </a:ext>
            </a:extLst>
          </p:cNvPr>
          <p:cNvGraphicFramePr>
            <a:graphicFrameLocks noChangeAspect="1"/>
          </p:cNvGraphicFramePr>
          <p:nvPr>
            <p:custDataLst>
              <p:tags r:id="rId1"/>
            </p:custDataLst>
            <p:extLst>
              <p:ext uri="{D42A27DB-BD31-4B8C-83A1-F6EECF244321}">
                <p14:modId xmlns:p14="http://schemas.microsoft.com/office/powerpoint/2010/main" val="396389416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10" name="Rounded Rectangle 9">
            <a:extLst>
              <a:ext uri="{FF2B5EF4-FFF2-40B4-BE49-F238E27FC236}">
                <a16:creationId xmlns:a16="http://schemas.microsoft.com/office/drawing/2014/main" id="{407E0B7F-5AE5-DAFB-6FB8-BE23DFBFF61D}"/>
              </a:ext>
            </a:extLst>
          </p:cNvPr>
          <p:cNvSpPr/>
          <p:nvPr/>
        </p:nvSpPr>
        <p:spPr>
          <a:xfrm>
            <a:off x="4780896" y="1304729"/>
            <a:ext cx="4285132" cy="1938077"/>
          </a:xfrm>
          <a:prstGeom prst="roundRect">
            <a:avLst>
              <a:gd name="adj" fmla="val 4497"/>
            </a:avLst>
          </a:prstGeom>
          <a:solidFill>
            <a:schemeClr val="bg1">
              <a:lumMod val="95000"/>
            </a:schemeClr>
          </a:solid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480AD56-13BC-5526-D708-102F61344770}"/>
              </a:ext>
            </a:extLst>
          </p:cNvPr>
          <p:cNvSpPr/>
          <p:nvPr/>
        </p:nvSpPr>
        <p:spPr>
          <a:xfrm>
            <a:off x="187631" y="1304729"/>
            <a:ext cx="4490695" cy="1938077"/>
          </a:xfrm>
          <a:prstGeom prst="roundRect">
            <a:avLst>
              <a:gd name="adj" fmla="val 4497"/>
            </a:avLst>
          </a:prstGeom>
          <a:solidFill>
            <a:schemeClr val="bg1">
              <a:lumMod val="95000"/>
            </a:schemeClr>
          </a:solidFill>
          <a:ln w="31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8D3B9D-BC36-83AB-2555-31B0DC41A5CE}"/>
              </a:ext>
            </a:extLst>
          </p:cNvPr>
          <p:cNvSpPr txBox="1"/>
          <p:nvPr/>
        </p:nvSpPr>
        <p:spPr>
          <a:xfrm>
            <a:off x="187632" y="31038"/>
            <a:ext cx="3581772" cy="584775"/>
          </a:xfrm>
          <a:prstGeom prst="rect">
            <a:avLst/>
          </a:prstGeom>
          <a:noFill/>
        </p:spPr>
        <p:txBody>
          <a:bodyPr wrap="square" rtlCol="0">
            <a:spAutoFit/>
          </a:bodyPr>
          <a:lstStyle/>
          <a:p>
            <a:r>
              <a:rPr lang="en-US" sz="3200" b="1" dirty="0">
                <a:solidFill>
                  <a:srgbClr val="002060"/>
                </a:solidFill>
              </a:rPr>
              <a:t>Data Strategy</a:t>
            </a:r>
          </a:p>
        </p:txBody>
      </p:sp>
      <p:sp>
        <p:nvSpPr>
          <p:cNvPr id="4" name="TextBox 3">
            <a:extLst>
              <a:ext uri="{FF2B5EF4-FFF2-40B4-BE49-F238E27FC236}">
                <a16:creationId xmlns:a16="http://schemas.microsoft.com/office/drawing/2014/main" id="{4608A6BC-A327-8DBB-4141-0F87CCAA6C8C}"/>
              </a:ext>
            </a:extLst>
          </p:cNvPr>
          <p:cNvSpPr txBox="1"/>
          <p:nvPr/>
        </p:nvSpPr>
        <p:spPr>
          <a:xfrm>
            <a:off x="187632" y="591879"/>
            <a:ext cx="5681540" cy="584775"/>
          </a:xfrm>
          <a:prstGeom prst="rect">
            <a:avLst/>
          </a:prstGeom>
          <a:noFill/>
        </p:spPr>
        <p:txBody>
          <a:bodyPr wrap="square" lIns="91440" tIns="45720" rIns="91440" bIns="45720" rtlCol="0" anchor="t">
            <a:spAutoFit/>
          </a:bodyPr>
          <a:lstStyle/>
          <a:p>
            <a:r>
              <a:rPr lang="en-US" sz="1600" b="1" i="1" dirty="0"/>
              <a:t>Model building on Proxy data School Network Interaction </a:t>
            </a:r>
            <a:r>
              <a:rPr lang="en-US" sz="1600" b="1" i="1"/>
              <a:t>Data with </a:t>
            </a:r>
            <a:r>
              <a:rPr lang="en-US" sz="1600" b="1" i="1" dirty="0"/>
              <a:t>capability to expand to real McGill Students Network </a:t>
            </a:r>
          </a:p>
        </p:txBody>
      </p:sp>
      <p:sp>
        <p:nvSpPr>
          <p:cNvPr id="5" name="TextBox 4">
            <a:extLst>
              <a:ext uri="{FF2B5EF4-FFF2-40B4-BE49-F238E27FC236}">
                <a16:creationId xmlns:a16="http://schemas.microsoft.com/office/drawing/2014/main" id="{692C812D-B7BA-2CCC-6D04-50FFD60EA1E6}"/>
              </a:ext>
            </a:extLst>
          </p:cNvPr>
          <p:cNvSpPr txBox="1"/>
          <p:nvPr/>
        </p:nvSpPr>
        <p:spPr>
          <a:xfrm>
            <a:off x="209758" y="1361436"/>
            <a:ext cx="4362242" cy="738664"/>
          </a:xfrm>
          <a:prstGeom prst="rect">
            <a:avLst/>
          </a:prstGeom>
          <a:noFill/>
        </p:spPr>
        <p:txBody>
          <a:bodyPr wrap="square" rtlCol="0">
            <a:spAutoFit/>
          </a:bodyPr>
          <a:lstStyle/>
          <a:p>
            <a:r>
              <a:rPr lang="en-US" sz="1400" b="1" dirty="0"/>
              <a:t>Proxy Data Sourcing:</a:t>
            </a:r>
          </a:p>
          <a:p>
            <a:r>
              <a:rPr lang="en-US" sz="1400" dirty="0"/>
              <a:t>Considerations: Realism, Scale, Unfiltered/Organic</a:t>
            </a:r>
          </a:p>
          <a:p>
            <a:r>
              <a:rPr lang="en-US" sz="1400" dirty="0"/>
              <a:t>Source: .mat file (research paper)</a:t>
            </a:r>
          </a:p>
        </p:txBody>
      </p:sp>
      <p:sp>
        <p:nvSpPr>
          <p:cNvPr id="6" name="TextBox 5">
            <a:extLst>
              <a:ext uri="{FF2B5EF4-FFF2-40B4-BE49-F238E27FC236}">
                <a16:creationId xmlns:a16="http://schemas.microsoft.com/office/drawing/2014/main" id="{CD292CC0-C160-5DCF-B5A1-1AC1461E343F}"/>
              </a:ext>
            </a:extLst>
          </p:cNvPr>
          <p:cNvSpPr txBox="1"/>
          <p:nvPr/>
        </p:nvSpPr>
        <p:spPr>
          <a:xfrm>
            <a:off x="4780895" y="1304729"/>
            <a:ext cx="4194649" cy="2185214"/>
          </a:xfrm>
          <a:prstGeom prst="rect">
            <a:avLst/>
          </a:prstGeom>
          <a:noFill/>
        </p:spPr>
        <p:txBody>
          <a:bodyPr wrap="square" lIns="91440" tIns="45720" rIns="91440" bIns="45720" rtlCol="0" anchor="t">
            <a:spAutoFit/>
          </a:bodyPr>
          <a:lstStyle/>
          <a:p>
            <a:r>
              <a:rPr lang="en-US" sz="1400" b="1" dirty="0"/>
              <a:t>Data Description:</a:t>
            </a:r>
          </a:p>
          <a:p>
            <a:pPr marL="285750" indent="-285750">
              <a:buFont typeface="Arial" panose="020B0604020202020204" pitchFamily="34" charset="0"/>
              <a:buChar char="•"/>
            </a:pPr>
            <a:r>
              <a:rPr lang="en-CA" sz="1200"/>
              <a:t>Dataset</a:t>
            </a:r>
            <a:r>
              <a:rPr lang="en-CA" sz="1200" dirty="0"/>
              <a:t> containing info about the detailed evolution of a </a:t>
            </a:r>
            <a:r>
              <a:rPr lang="en-CA" sz="1200" b="1" dirty="0">
                <a:solidFill>
                  <a:schemeClr val="accent6">
                    <a:lumMod val="50000"/>
                  </a:schemeClr>
                </a:solidFill>
              </a:rPr>
              <a:t>friendship network of 6,000 students across 42 months </a:t>
            </a:r>
            <a:r>
              <a:rPr lang="en-CA" sz="1200" dirty="0"/>
              <a:t>based on social interactions between Russian students from a public high school and a university</a:t>
            </a:r>
            <a:endParaRPr lang="en-CA" sz="1200">
              <a:ea typeface="Calibri"/>
              <a:cs typeface="Calibri"/>
            </a:endParaRPr>
          </a:p>
          <a:p>
            <a:pPr marL="285750" indent="-285750">
              <a:buFont typeface="Arial" panose="020B0604020202020204" pitchFamily="34" charset="0"/>
              <a:buChar char="•"/>
            </a:pPr>
            <a:endParaRPr lang="en-CA" sz="1200" dirty="0"/>
          </a:p>
          <a:p>
            <a:pPr marL="285750" indent="-285750">
              <a:buFont typeface="Arial" panose="020B0604020202020204" pitchFamily="34" charset="0"/>
              <a:buChar char="•"/>
            </a:pPr>
            <a:r>
              <a:rPr lang="en-CA" sz="1200" dirty="0"/>
              <a:t>The dataset contains </a:t>
            </a:r>
            <a:r>
              <a:rPr lang="en-CA" sz="1200" b="1" dirty="0">
                <a:solidFill>
                  <a:schemeClr val="accent6">
                    <a:lumMod val="50000"/>
                  </a:schemeClr>
                </a:solidFill>
              </a:rPr>
              <a:t>information on the students’ academic performance at several time points </a:t>
            </a:r>
            <a:r>
              <a:rPr lang="en-CA" sz="1200" dirty="0"/>
              <a:t>during their studies together with the detailed information about the evolution of their friendship networks </a:t>
            </a:r>
            <a:endParaRPr lang="en-CA" sz="1200">
              <a:ea typeface="Calibri"/>
              <a:cs typeface="Calibri"/>
            </a:endParaRPr>
          </a:p>
          <a:p>
            <a:pPr marL="285750" indent="-285750">
              <a:buFont typeface="Arial" panose="020B0604020202020204" pitchFamily="34" charset="0"/>
              <a:buChar char="•"/>
            </a:pPr>
            <a:endParaRPr lang="en-US" sz="1400" b="1" dirty="0"/>
          </a:p>
        </p:txBody>
      </p:sp>
      <p:pic>
        <p:nvPicPr>
          <p:cNvPr id="17" name="Picture 16">
            <a:extLst>
              <a:ext uri="{FF2B5EF4-FFF2-40B4-BE49-F238E27FC236}">
                <a16:creationId xmlns:a16="http://schemas.microsoft.com/office/drawing/2014/main" id="{A42DB0B9-40C8-8461-6DB3-49B98511F550}"/>
              </a:ext>
            </a:extLst>
          </p:cNvPr>
          <p:cNvPicPr>
            <a:picLocks noChangeAspect="1"/>
          </p:cNvPicPr>
          <p:nvPr/>
        </p:nvPicPr>
        <p:blipFill rotWithShape="1">
          <a:blip r:embed="rId6"/>
          <a:srcRect t="55777" r="43322"/>
          <a:stretch/>
        </p:blipFill>
        <p:spPr>
          <a:xfrm>
            <a:off x="2155373" y="3302088"/>
            <a:ext cx="2957647" cy="1666152"/>
          </a:xfrm>
          <a:prstGeom prst="rect">
            <a:avLst/>
          </a:prstGeom>
        </p:spPr>
      </p:pic>
      <p:sp>
        <p:nvSpPr>
          <p:cNvPr id="2" name="TextBox 1">
            <a:extLst>
              <a:ext uri="{FF2B5EF4-FFF2-40B4-BE49-F238E27FC236}">
                <a16:creationId xmlns:a16="http://schemas.microsoft.com/office/drawing/2014/main" id="{E4447A8A-FE84-F069-2608-F5BFFF50E733}"/>
              </a:ext>
            </a:extLst>
          </p:cNvPr>
          <p:cNvSpPr txBox="1"/>
          <p:nvPr/>
        </p:nvSpPr>
        <p:spPr>
          <a:xfrm>
            <a:off x="372228" y="2845343"/>
            <a:ext cx="8037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aseline="30000" dirty="0">
                <a:ea typeface="Calibri"/>
                <a:cs typeface="Calibri"/>
              </a:rPr>
              <a:t>.mat file</a:t>
            </a:r>
            <a:endParaRPr lang="en-US" dirty="0"/>
          </a:p>
        </p:txBody>
      </p:sp>
      <p:pic>
        <p:nvPicPr>
          <p:cNvPr id="21" name="Picture 20">
            <a:extLst>
              <a:ext uri="{FF2B5EF4-FFF2-40B4-BE49-F238E27FC236}">
                <a16:creationId xmlns:a16="http://schemas.microsoft.com/office/drawing/2014/main" id="{7D43277E-7A1F-B2B4-63ED-193491653CB0}"/>
              </a:ext>
            </a:extLst>
          </p:cNvPr>
          <p:cNvPicPr>
            <a:picLocks noChangeAspect="1"/>
          </p:cNvPicPr>
          <p:nvPr/>
        </p:nvPicPr>
        <p:blipFill rotWithShape="1">
          <a:blip r:embed="rId7"/>
          <a:srcRect t="1" b="35279"/>
          <a:stretch/>
        </p:blipFill>
        <p:spPr>
          <a:xfrm>
            <a:off x="194518" y="3302088"/>
            <a:ext cx="2044950" cy="1536612"/>
          </a:xfrm>
          <a:prstGeom prst="rect">
            <a:avLst/>
          </a:prstGeom>
        </p:spPr>
      </p:pic>
      <p:pic>
        <p:nvPicPr>
          <p:cNvPr id="22" name="Picture 21">
            <a:extLst>
              <a:ext uri="{FF2B5EF4-FFF2-40B4-BE49-F238E27FC236}">
                <a16:creationId xmlns:a16="http://schemas.microsoft.com/office/drawing/2014/main" id="{BE9DF681-5F2C-532C-7CEA-07EFDD8246CB}"/>
              </a:ext>
            </a:extLst>
          </p:cNvPr>
          <p:cNvPicPr>
            <a:picLocks noChangeAspect="1"/>
          </p:cNvPicPr>
          <p:nvPr/>
        </p:nvPicPr>
        <p:blipFill rotWithShape="1">
          <a:blip r:embed="rId6"/>
          <a:srcRect t="9558" b="41573"/>
          <a:stretch/>
        </p:blipFill>
        <p:spPr>
          <a:xfrm>
            <a:off x="4780894" y="3302088"/>
            <a:ext cx="4194649" cy="1479999"/>
          </a:xfrm>
          <a:prstGeom prst="rect">
            <a:avLst/>
          </a:prstGeom>
        </p:spPr>
      </p:pic>
      <p:pic>
        <p:nvPicPr>
          <p:cNvPr id="12290" name="Picture 2" descr="MATLAB - Wikipedia">
            <a:extLst>
              <a:ext uri="{FF2B5EF4-FFF2-40B4-BE49-F238E27FC236}">
                <a16:creationId xmlns:a16="http://schemas.microsoft.com/office/drawing/2014/main" id="{CE18236C-26B9-4F38-6D23-07933391B7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228" y="2235673"/>
            <a:ext cx="641232" cy="57392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Csv - Free interface icons">
            <a:extLst>
              <a:ext uri="{FF2B5EF4-FFF2-40B4-BE49-F238E27FC236}">
                <a16:creationId xmlns:a16="http://schemas.microsoft.com/office/drawing/2014/main" id="{0C538463-304B-756C-7C9A-3A67458A26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9935" y="2258759"/>
            <a:ext cx="513211" cy="51321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BCAFE2B-6AD3-1154-2315-36778D50DCAA}"/>
              </a:ext>
            </a:extLst>
          </p:cNvPr>
          <p:cNvSpPr txBox="1"/>
          <p:nvPr/>
        </p:nvSpPr>
        <p:spPr>
          <a:xfrm>
            <a:off x="1348287" y="2835536"/>
            <a:ext cx="8037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aseline="30000" dirty="0">
                <a:ea typeface="Calibri"/>
                <a:cs typeface="Calibri"/>
              </a:rPr>
              <a:t>.</a:t>
            </a:r>
            <a:r>
              <a:rPr lang="en-US" baseline="30000">
                <a:ea typeface="Calibri"/>
                <a:cs typeface="Calibri"/>
              </a:rPr>
              <a:t>csv</a:t>
            </a:r>
            <a:r>
              <a:rPr lang="en-US" baseline="30000" dirty="0">
                <a:ea typeface="Calibri"/>
                <a:cs typeface="Calibri"/>
              </a:rPr>
              <a:t> file</a:t>
            </a:r>
            <a:endParaRPr lang="en-US" dirty="0"/>
          </a:p>
        </p:txBody>
      </p:sp>
      <p:sp>
        <p:nvSpPr>
          <p:cNvPr id="24" name="Rectangle 23">
            <a:extLst>
              <a:ext uri="{FF2B5EF4-FFF2-40B4-BE49-F238E27FC236}">
                <a16:creationId xmlns:a16="http://schemas.microsoft.com/office/drawing/2014/main" id="{F1A70173-963A-6EE7-3BB7-EA285EAECB56}"/>
              </a:ext>
            </a:extLst>
          </p:cNvPr>
          <p:cNvSpPr/>
          <p:nvPr/>
        </p:nvSpPr>
        <p:spPr>
          <a:xfrm>
            <a:off x="2274412" y="2197799"/>
            <a:ext cx="1075083" cy="631815"/>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Network Transformation</a:t>
            </a:r>
          </a:p>
          <a:p>
            <a:pPr algn="ctr"/>
            <a:r>
              <a:rPr lang="en-US" sz="1100" dirty="0"/>
              <a:t>ETL</a:t>
            </a:r>
          </a:p>
        </p:txBody>
      </p:sp>
      <p:sp>
        <p:nvSpPr>
          <p:cNvPr id="25" name="Rectangle 24">
            <a:extLst>
              <a:ext uri="{FF2B5EF4-FFF2-40B4-BE49-F238E27FC236}">
                <a16:creationId xmlns:a16="http://schemas.microsoft.com/office/drawing/2014/main" id="{E9B56AA2-61C7-FD49-ACC3-78964032B287}"/>
              </a:ext>
            </a:extLst>
          </p:cNvPr>
          <p:cNvSpPr/>
          <p:nvPr/>
        </p:nvSpPr>
        <p:spPr>
          <a:xfrm>
            <a:off x="3625370" y="1980846"/>
            <a:ext cx="968757" cy="26244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Model 1</a:t>
            </a:r>
          </a:p>
        </p:txBody>
      </p:sp>
      <p:sp>
        <p:nvSpPr>
          <p:cNvPr id="26" name="Rectangle 25">
            <a:extLst>
              <a:ext uri="{FF2B5EF4-FFF2-40B4-BE49-F238E27FC236}">
                <a16:creationId xmlns:a16="http://schemas.microsoft.com/office/drawing/2014/main" id="{AD01A781-CFEB-685A-9A1E-215DD0652C16}"/>
              </a:ext>
            </a:extLst>
          </p:cNvPr>
          <p:cNvSpPr/>
          <p:nvPr/>
        </p:nvSpPr>
        <p:spPr>
          <a:xfrm>
            <a:off x="3622087" y="2287241"/>
            <a:ext cx="968757" cy="26244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Model 2</a:t>
            </a:r>
          </a:p>
        </p:txBody>
      </p:sp>
      <p:sp>
        <p:nvSpPr>
          <p:cNvPr id="27" name="Rectangle 26">
            <a:extLst>
              <a:ext uri="{FF2B5EF4-FFF2-40B4-BE49-F238E27FC236}">
                <a16:creationId xmlns:a16="http://schemas.microsoft.com/office/drawing/2014/main" id="{288D8F42-BC97-E634-5C2C-7CF76B6F7197}"/>
              </a:ext>
            </a:extLst>
          </p:cNvPr>
          <p:cNvSpPr/>
          <p:nvPr/>
        </p:nvSpPr>
        <p:spPr>
          <a:xfrm>
            <a:off x="3617415" y="2608970"/>
            <a:ext cx="968757" cy="26244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Model 3</a:t>
            </a:r>
          </a:p>
        </p:txBody>
      </p:sp>
      <p:sp>
        <p:nvSpPr>
          <p:cNvPr id="28" name="Rectangle 27">
            <a:extLst>
              <a:ext uri="{FF2B5EF4-FFF2-40B4-BE49-F238E27FC236}">
                <a16:creationId xmlns:a16="http://schemas.microsoft.com/office/drawing/2014/main" id="{FEA726D4-D2C2-1D08-0706-1D759086B3C6}"/>
              </a:ext>
            </a:extLst>
          </p:cNvPr>
          <p:cNvSpPr/>
          <p:nvPr/>
        </p:nvSpPr>
        <p:spPr>
          <a:xfrm>
            <a:off x="3625370" y="2933604"/>
            <a:ext cx="968757" cy="262447"/>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Model 4</a:t>
            </a:r>
          </a:p>
        </p:txBody>
      </p:sp>
      <p:sp>
        <p:nvSpPr>
          <p:cNvPr id="29" name="Rectangle 28">
            <a:extLst>
              <a:ext uri="{FF2B5EF4-FFF2-40B4-BE49-F238E27FC236}">
                <a16:creationId xmlns:a16="http://schemas.microsoft.com/office/drawing/2014/main" id="{7AF50DDE-A531-3BA4-0B07-2E95CA3F945C}"/>
              </a:ext>
            </a:extLst>
          </p:cNvPr>
          <p:cNvSpPr/>
          <p:nvPr/>
        </p:nvSpPr>
        <p:spPr>
          <a:xfrm>
            <a:off x="0" y="4892248"/>
            <a:ext cx="9144000" cy="25125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4E30790F-B076-C4EC-ED3D-8145BFED4F76}"/>
              </a:ext>
            </a:extLst>
          </p:cNvPr>
          <p:cNvSpPr txBox="1"/>
          <p:nvPr/>
        </p:nvSpPr>
        <p:spPr>
          <a:xfrm>
            <a:off x="187631" y="4884629"/>
            <a:ext cx="9231167" cy="276999"/>
          </a:xfrm>
          <a:prstGeom prst="rect">
            <a:avLst/>
          </a:prstGeom>
          <a:noFill/>
        </p:spPr>
        <p:txBody>
          <a:bodyPr wrap="square">
            <a:spAutoFit/>
          </a:bodyPr>
          <a:lstStyle/>
          <a:p>
            <a:pPr algn="ctr"/>
            <a:r>
              <a:rPr lang="en-CA" sz="1200" b="1" dirty="0"/>
              <a:t>Student networks (6000 students) from VK, Russia’s largest social site, formed by mutual likes within a timeframe used as proxy</a:t>
            </a:r>
            <a:endParaRPr lang="en-US" sz="1200" b="1" dirty="0"/>
          </a:p>
        </p:txBody>
      </p:sp>
      <p:cxnSp>
        <p:nvCxnSpPr>
          <p:cNvPr id="31" name="Straight Arrow Connector 30">
            <a:extLst>
              <a:ext uri="{FF2B5EF4-FFF2-40B4-BE49-F238E27FC236}">
                <a16:creationId xmlns:a16="http://schemas.microsoft.com/office/drawing/2014/main" id="{EBAC6145-2519-2E11-5205-477597D59A28}"/>
              </a:ext>
            </a:extLst>
          </p:cNvPr>
          <p:cNvCxnSpPr>
            <a:stCxn id="12290" idx="3"/>
            <a:endCxn id="12296" idx="1"/>
          </p:cNvCxnSpPr>
          <p:nvPr/>
        </p:nvCxnSpPr>
        <p:spPr>
          <a:xfrm flipV="1">
            <a:off x="1013460" y="2515365"/>
            <a:ext cx="386475" cy="72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9756F577-56D1-2AAB-93B2-09C68F50A247}"/>
              </a:ext>
            </a:extLst>
          </p:cNvPr>
          <p:cNvCxnSpPr>
            <a:cxnSpLocks/>
            <a:stCxn id="12296" idx="3"/>
            <a:endCxn id="24" idx="1"/>
          </p:cNvCxnSpPr>
          <p:nvPr/>
        </p:nvCxnSpPr>
        <p:spPr>
          <a:xfrm flipV="1">
            <a:off x="1913146" y="2513707"/>
            <a:ext cx="361266" cy="16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Elbow Connector 35">
            <a:extLst>
              <a:ext uri="{FF2B5EF4-FFF2-40B4-BE49-F238E27FC236}">
                <a16:creationId xmlns:a16="http://schemas.microsoft.com/office/drawing/2014/main" id="{62D5E502-793B-9CFD-B93E-FA1BD1D071E1}"/>
              </a:ext>
            </a:extLst>
          </p:cNvPr>
          <p:cNvCxnSpPr>
            <a:cxnSpLocks/>
            <a:stCxn id="24" idx="3"/>
            <a:endCxn id="25" idx="1"/>
          </p:cNvCxnSpPr>
          <p:nvPr/>
        </p:nvCxnSpPr>
        <p:spPr>
          <a:xfrm flipV="1">
            <a:off x="3349495" y="2112070"/>
            <a:ext cx="275875" cy="40163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8" name="Elbow Connector 37">
            <a:extLst>
              <a:ext uri="{FF2B5EF4-FFF2-40B4-BE49-F238E27FC236}">
                <a16:creationId xmlns:a16="http://schemas.microsoft.com/office/drawing/2014/main" id="{CAFA670E-C6B6-BD4C-0045-EC5FF3B77576}"/>
              </a:ext>
            </a:extLst>
          </p:cNvPr>
          <p:cNvCxnSpPr>
            <a:cxnSpLocks/>
            <a:stCxn id="24" idx="3"/>
            <a:endCxn id="26" idx="1"/>
          </p:cNvCxnSpPr>
          <p:nvPr/>
        </p:nvCxnSpPr>
        <p:spPr>
          <a:xfrm flipV="1">
            <a:off x="3349495" y="2418465"/>
            <a:ext cx="272592" cy="9524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41" name="Elbow Connector 40">
            <a:extLst>
              <a:ext uri="{FF2B5EF4-FFF2-40B4-BE49-F238E27FC236}">
                <a16:creationId xmlns:a16="http://schemas.microsoft.com/office/drawing/2014/main" id="{BC22DB3F-9507-B09A-6DD1-DE8143E8004A}"/>
              </a:ext>
            </a:extLst>
          </p:cNvPr>
          <p:cNvCxnSpPr>
            <a:cxnSpLocks/>
            <a:stCxn id="24" idx="3"/>
          </p:cNvCxnSpPr>
          <p:nvPr/>
        </p:nvCxnSpPr>
        <p:spPr>
          <a:xfrm>
            <a:off x="3349495" y="2513707"/>
            <a:ext cx="267920" cy="22754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44" name="Elbow Connector 43">
            <a:extLst>
              <a:ext uri="{FF2B5EF4-FFF2-40B4-BE49-F238E27FC236}">
                <a16:creationId xmlns:a16="http://schemas.microsoft.com/office/drawing/2014/main" id="{10740FB7-E77C-C4BB-1EF8-6B3D76793D13}"/>
              </a:ext>
            </a:extLst>
          </p:cNvPr>
          <p:cNvCxnSpPr>
            <a:cxnSpLocks/>
            <a:stCxn id="24" idx="3"/>
            <a:endCxn id="28" idx="1"/>
          </p:cNvCxnSpPr>
          <p:nvPr/>
        </p:nvCxnSpPr>
        <p:spPr>
          <a:xfrm>
            <a:off x="3349495" y="2513707"/>
            <a:ext cx="275875" cy="55112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89784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36EC53-D9F7-3478-CC40-876BE7B59323}"/>
              </a:ext>
            </a:extLst>
          </p:cNvPr>
          <p:cNvSpPr/>
          <p:nvPr/>
        </p:nvSpPr>
        <p:spPr>
          <a:xfrm>
            <a:off x="318976" y="925026"/>
            <a:ext cx="8506045" cy="1652406"/>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8D3B9D-BC36-83AB-2555-31B0DC41A5CE}"/>
              </a:ext>
            </a:extLst>
          </p:cNvPr>
          <p:cNvSpPr txBox="1"/>
          <p:nvPr/>
        </p:nvSpPr>
        <p:spPr>
          <a:xfrm>
            <a:off x="104910" y="250146"/>
            <a:ext cx="3581772" cy="584775"/>
          </a:xfrm>
          <a:prstGeom prst="rect">
            <a:avLst/>
          </a:prstGeom>
          <a:noFill/>
        </p:spPr>
        <p:txBody>
          <a:bodyPr wrap="square" rtlCol="0">
            <a:spAutoFit/>
          </a:bodyPr>
          <a:lstStyle/>
          <a:p>
            <a:pPr algn="ctr"/>
            <a:r>
              <a:rPr lang="en-US" sz="3200" b="1">
                <a:solidFill>
                  <a:srgbClr val="002060"/>
                </a:solidFill>
              </a:rPr>
              <a:t>Solution Approach</a:t>
            </a:r>
          </a:p>
        </p:txBody>
      </p:sp>
      <p:sp>
        <p:nvSpPr>
          <p:cNvPr id="4" name="Text 4">
            <a:extLst>
              <a:ext uri="{FF2B5EF4-FFF2-40B4-BE49-F238E27FC236}">
                <a16:creationId xmlns:a16="http://schemas.microsoft.com/office/drawing/2014/main" id="{18ED6A65-3A31-E9A2-3EC7-111881F874CC}"/>
              </a:ext>
            </a:extLst>
          </p:cNvPr>
          <p:cNvSpPr/>
          <p:nvPr/>
        </p:nvSpPr>
        <p:spPr>
          <a:xfrm>
            <a:off x="318975" y="871938"/>
            <a:ext cx="8506045" cy="1652406"/>
          </a:xfrm>
          <a:prstGeom prst="rect">
            <a:avLst/>
          </a:prstGeom>
          <a:noFill/>
          <a:ln/>
        </p:spPr>
        <p:txBody>
          <a:bodyPr wrap="square" rtlCol="0" anchor="ctr"/>
          <a:lstStyle/>
          <a:p>
            <a:pPr algn="ctr"/>
            <a:r>
              <a:rPr lang="en-US" b="1" i="1">
                <a:solidFill>
                  <a:srgbClr val="15213F"/>
                </a:solidFill>
                <a:latin typeface="Roboto" pitchFamily="34" charset="0"/>
                <a:ea typeface="Roboto" pitchFamily="34" charset="-122"/>
                <a:cs typeface="Roboto" pitchFamily="34" charset="-120"/>
              </a:rPr>
              <a:t>We analyze student friendship networks over time, integrating social data with academic performance (GPA). Method includes - tracking network changes over time, assessing homophily, predicting GPA based on network features, &amp; identifying student communities to find intervention points</a:t>
            </a:r>
            <a:endParaRPr lang="en-US" b="1" i="1"/>
          </a:p>
        </p:txBody>
      </p:sp>
      <p:sp>
        <p:nvSpPr>
          <p:cNvPr id="7" name="Rectangle 6">
            <a:extLst>
              <a:ext uri="{FF2B5EF4-FFF2-40B4-BE49-F238E27FC236}">
                <a16:creationId xmlns:a16="http://schemas.microsoft.com/office/drawing/2014/main" id="{3610A3FB-617A-C6C9-7BEB-62D97A8B9552}"/>
              </a:ext>
            </a:extLst>
          </p:cNvPr>
          <p:cNvSpPr/>
          <p:nvPr/>
        </p:nvSpPr>
        <p:spPr>
          <a:xfrm>
            <a:off x="326064" y="2736551"/>
            <a:ext cx="2012400" cy="2082011"/>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a:t>Step 1:</a:t>
            </a:r>
            <a:br>
              <a:rPr lang="en-US"/>
            </a:br>
            <a:r>
              <a:rPr lang="en-US" b="1" u="sng"/>
              <a:t>Network Construction</a:t>
            </a:r>
          </a:p>
          <a:p>
            <a:pPr algn="ctr"/>
            <a:endParaRPr lang="en-US" sz="1400"/>
          </a:p>
          <a:p>
            <a:pPr algn="ctr"/>
            <a:r>
              <a:rPr lang="en-US" sz="1400"/>
              <a:t>&amp; Time Evolution of Network</a:t>
            </a:r>
          </a:p>
        </p:txBody>
      </p:sp>
      <p:sp>
        <p:nvSpPr>
          <p:cNvPr id="12" name="Rectangle 11">
            <a:extLst>
              <a:ext uri="{FF2B5EF4-FFF2-40B4-BE49-F238E27FC236}">
                <a16:creationId xmlns:a16="http://schemas.microsoft.com/office/drawing/2014/main" id="{B3B4B23C-439C-72D3-7B68-91E8A20C099B}"/>
              </a:ext>
            </a:extLst>
          </p:cNvPr>
          <p:cNvSpPr/>
          <p:nvPr/>
        </p:nvSpPr>
        <p:spPr>
          <a:xfrm>
            <a:off x="2499101" y="2736551"/>
            <a:ext cx="2007784" cy="2082012"/>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100"/>
              <a:t>Step 2:</a:t>
            </a:r>
            <a:br>
              <a:rPr lang="en-US"/>
            </a:br>
            <a:r>
              <a:rPr lang="en-US" b="1" u="sng"/>
              <a:t>Homophily </a:t>
            </a:r>
          </a:p>
          <a:p>
            <a:pPr algn="ctr"/>
            <a:r>
              <a:rPr lang="en-US" b="1" u="sng"/>
              <a:t>Tests</a:t>
            </a:r>
          </a:p>
          <a:p>
            <a:pPr marL="342900" indent="-342900">
              <a:buAutoNum type="alphaLcPeriod"/>
            </a:pPr>
            <a:endParaRPr lang="en-US" sz="1400"/>
          </a:p>
          <a:p>
            <a:pPr marL="342900" indent="-342900">
              <a:buAutoNum type="alphaLcPeriod"/>
            </a:pPr>
            <a:r>
              <a:rPr lang="en-US" sz="1400"/>
              <a:t>Reference Paper</a:t>
            </a:r>
          </a:p>
          <a:p>
            <a:pPr marL="342900" indent="-342900">
              <a:buAutoNum type="alphaLcPeriod"/>
            </a:pPr>
            <a:r>
              <a:rPr lang="en-US" sz="1400"/>
              <a:t>Homophily Index</a:t>
            </a:r>
          </a:p>
          <a:p>
            <a:pPr marL="342900" indent="-342900">
              <a:buAutoNum type="alphaLcPeriod"/>
            </a:pPr>
            <a:r>
              <a:rPr lang="en-US" sz="1400"/>
              <a:t>Hypothesis Testing</a:t>
            </a:r>
          </a:p>
        </p:txBody>
      </p:sp>
      <p:pic>
        <p:nvPicPr>
          <p:cNvPr id="20" name="Graphic 19" descr="Filter outline">
            <a:extLst>
              <a:ext uri="{FF2B5EF4-FFF2-40B4-BE49-F238E27FC236}">
                <a16:creationId xmlns:a16="http://schemas.microsoft.com/office/drawing/2014/main" id="{9121D280-C9A4-4DB5-F08A-D1AF5A18E2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06633" y="4303872"/>
            <a:ext cx="812140" cy="812140"/>
          </a:xfrm>
          <a:prstGeom prst="rect">
            <a:avLst/>
          </a:prstGeom>
        </p:spPr>
      </p:pic>
      <p:sp>
        <p:nvSpPr>
          <p:cNvPr id="2" name="Rectangle 1">
            <a:extLst>
              <a:ext uri="{FF2B5EF4-FFF2-40B4-BE49-F238E27FC236}">
                <a16:creationId xmlns:a16="http://schemas.microsoft.com/office/drawing/2014/main" id="{06118D12-AB34-ED89-42EF-272806612D8A}"/>
              </a:ext>
            </a:extLst>
          </p:cNvPr>
          <p:cNvSpPr/>
          <p:nvPr/>
        </p:nvSpPr>
        <p:spPr>
          <a:xfrm>
            <a:off x="4667522" y="2736550"/>
            <a:ext cx="2007784" cy="2082012"/>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100"/>
              <a:t>Step 3:</a:t>
            </a:r>
            <a:br>
              <a:rPr lang="en-US"/>
            </a:br>
            <a:r>
              <a:rPr lang="en-US" b="1" u="sng"/>
              <a:t>Regression </a:t>
            </a:r>
          </a:p>
          <a:p>
            <a:pPr algn="ctr"/>
            <a:r>
              <a:rPr lang="en-US" b="1" u="sng"/>
              <a:t>&amp; SHAP Analysis</a:t>
            </a:r>
            <a:endParaRPr lang="en-US" b="1" u="sng">
              <a:ea typeface="Calibri"/>
              <a:cs typeface="Calibri"/>
            </a:endParaRPr>
          </a:p>
          <a:p>
            <a:pPr algn="ctr"/>
            <a:endParaRPr lang="en-US" sz="1400"/>
          </a:p>
          <a:p>
            <a:pPr algn="ctr"/>
            <a:r>
              <a:rPr lang="en-US" sz="1400"/>
              <a:t>Random forest to predict academic performance based on network attributes</a:t>
            </a:r>
            <a:endParaRPr lang="en-US" sz="1400">
              <a:ea typeface="Calibri"/>
              <a:cs typeface="Calibri"/>
            </a:endParaRPr>
          </a:p>
        </p:txBody>
      </p:sp>
      <p:sp>
        <p:nvSpPr>
          <p:cNvPr id="3" name="Rectangle 2">
            <a:extLst>
              <a:ext uri="{FF2B5EF4-FFF2-40B4-BE49-F238E27FC236}">
                <a16:creationId xmlns:a16="http://schemas.microsoft.com/office/drawing/2014/main" id="{93C7AE92-680F-EDAD-258A-D18FA7B53568}"/>
              </a:ext>
            </a:extLst>
          </p:cNvPr>
          <p:cNvSpPr/>
          <p:nvPr/>
        </p:nvSpPr>
        <p:spPr>
          <a:xfrm>
            <a:off x="6835943" y="2736549"/>
            <a:ext cx="2007784" cy="2082012"/>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100"/>
              <a:t>Step 4:</a:t>
            </a:r>
          </a:p>
          <a:p>
            <a:pPr algn="ctr"/>
            <a:r>
              <a:rPr lang="en-US" sz="1600" b="1" u="sng"/>
              <a:t>Community-Influencer Identification</a:t>
            </a:r>
            <a:endParaRPr lang="en-US" sz="1400"/>
          </a:p>
          <a:p>
            <a:pPr marL="342900" indent="-342900">
              <a:buAutoNum type="alphaLcPeriod"/>
            </a:pPr>
            <a:r>
              <a:rPr lang="en-US" sz="1400"/>
              <a:t>Greedy Algorithm to find communities</a:t>
            </a:r>
          </a:p>
          <a:p>
            <a:pPr marL="342900" indent="-342900">
              <a:buAutoNum type="alphaLcPeriod"/>
            </a:pPr>
            <a:r>
              <a:rPr lang="en-US" sz="1400"/>
              <a:t>Hits Algorithm to find key nodes</a:t>
            </a:r>
          </a:p>
          <a:p>
            <a:pPr algn="ctr"/>
            <a:endParaRPr lang="en-US" sz="1400"/>
          </a:p>
        </p:txBody>
      </p:sp>
      <p:pic>
        <p:nvPicPr>
          <p:cNvPr id="8" name="Graphic 7" descr="Connections outline">
            <a:extLst>
              <a:ext uri="{FF2B5EF4-FFF2-40B4-BE49-F238E27FC236}">
                <a16:creationId xmlns:a16="http://schemas.microsoft.com/office/drawing/2014/main" id="{1FE307AC-F50C-0AD0-046F-4FBA3C9D55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78849" y="4162345"/>
            <a:ext cx="914400" cy="914400"/>
          </a:xfrm>
          <a:prstGeom prst="rect">
            <a:avLst/>
          </a:prstGeom>
        </p:spPr>
      </p:pic>
      <p:pic>
        <p:nvPicPr>
          <p:cNvPr id="13" name="Graphic 12" descr="Decision chart outline">
            <a:extLst>
              <a:ext uri="{FF2B5EF4-FFF2-40B4-BE49-F238E27FC236}">
                <a16:creationId xmlns:a16="http://schemas.microsoft.com/office/drawing/2014/main" id="{801BD4EA-A5EC-7ACA-38B1-E111A6723E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26305" y="4355855"/>
            <a:ext cx="621825" cy="621825"/>
          </a:xfrm>
          <a:prstGeom prst="rect">
            <a:avLst/>
          </a:prstGeom>
        </p:spPr>
      </p:pic>
      <p:pic>
        <p:nvPicPr>
          <p:cNvPr id="16" name="Graphic 15" descr="Judge male outline">
            <a:extLst>
              <a:ext uri="{FF2B5EF4-FFF2-40B4-BE49-F238E27FC236}">
                <a16:creationId xmlns:a16="http://schemas.microsoft.com/office/drawing/2014/main" id="{EFBFE41F-0A98-05EA-2D8B-ED3825EB705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50601" y="4206251"/>
            <a:ext cx="826587" cy="826587"/>
          </a:xfrm>
          <a:prstGeom prst="rect">
            <a:avLst/>
          </a:prstGeom>
        </p:spPr>
      </p:pic>
    </p:spTree>
    <p:extLst>
      <p:ext uri="{BB962C8B-B14F-4D97-AF65-F5344CB8AC3E}">
        <p14:creationId xmlns:p14="http://schemas.microsoft.com/office/powerpoint/2010/main" val="231668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7BE018-1B06-4A44-DA6F-D6C0C2DBFDE0}"/>
              </a:ext>
            </a:extLst>
          </p:cNvPr>
          <p:cNvSpPr/>
          <p:nvPr/>
        </p:nvSpPr>
        <p:spPr>
          <a:xfrm>
            <a:off x="0" y="0"/>
            <a:ext cx="4657592" cy="5143500"/>
          </a:xfrm>
          <a:prstGeom prst="rect">
            <a:avLst/>
          </a:prstGeom>
          <a:solidFill>
            <a:srgbClr val="8497B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8D3B9D-BC36-83AB-2555-31B0DC41A5CE}"/>
              </a:ext>
            </a:extLst>
          </p:cNvPr>
          <p:cNvSpPr txBox="1"/>
          <p:nvPr/>
        </p:nvSpPr>
        <p:spPr>
          <a:xfrm>
            <a:off x="104910" y="250146"/>
            <a:ext cx="6210830" cy="584775"/>
          </a:xfrm>
          <a:prstGeom prst="rect">
            <a:avLst/>
          </a:prstGeom>
          <a:noFill/>
        </p:spPr>
        <p:txBody>
          <a:bodyPr wrap="square" rtlCol="0">
            <a:spAutoFit/>
          </a:bodyPr>
          <a:lstStyle/>
          <a:p>
            <a:r>
              <a:rPr lang="en-US" sz="3200" b="1" dirty="0">
                <a:solidFill>
                  <a:srgbClr val="002060"/>
                </a:solidFill>
              </a:rPr>
              <a:t>1. Network Construction</a:t>
            </a:r>
          </a:p>
        </p:txBody>
      </p:sp>
      <p:sp>
        <p:nvSpPr>
          <p:cNvPr id="8" name="Text 8">
            <a:extLst>
              <a:ext uri="{FF2B5EF4-FFF2-40B4-BE49-F238E27FC236}">
                <a16:creationId xmlns:a16="http://schemas.microsoft.com/office/drawing/2014/main" id="{F9BC68A0-D4FC-F0A8-7FE0-F6DB3733B020}"/>
              </a:ext>
            </a:extLst>
          </p:cNvPr>
          <p:cNvSpPr/>
          <p:nvPr/>
        </p:nvSpPr>
        <p:spPr>
          <a:xfrm>
            <a:off x="104910" y="950943"/>
            <a:ext cx="4381500" cy="4042167"/>
          </a:xfrm>
          <a:prstGeom prst="rect">
            <a:avLst/>
          </a:prstGeom>
          <a:noFill/>
          <a:ln/>
        </p:spPr>
        <p:txBody>
          <a:bodyPr wrap="square" rtlCol="0" anchor="t"/>
          <a:lstStyle/>
          <a:p>
            <a:pPr>
              <a:lnSpc>
                <a:spcPct val="150000"/>
              </a:lnSpc>
            </a:pPr>
            <a:r>
              <a:rPr lang="en-CA" sz="1300" b="1" i="0" u="sng" dirty="0">
                <a:effectLst/>
                <a:latin typeface="Arial" panose="020B0604020202020204" pitchFamily="34" charset="0"/>
              </a:rPr>
              <a:t>Network Construction:</a:t>
            </a:r>
          </a:p>
          <a:p>
            <a:pPr marL="285750" indent="-285750">
              <a:lnSpc>
                <a:spcPct val="150000"/>
              </a:lnSpc>
              <a:buFont typeface="Arial" panose="020B0604020202020204" pitchFamily="34" charset="0"/>
              <a:buChar char="•"/>
            </a:pPr>
            <a:r>
              <a:rPr lang="en-CA" sz="1300" b="0" i="0" dirty="0">
                <a:effectLst/>
                <a:latin typeface="Arial" panose="020B0604020202020204" pitchFamily="34" charset="0"/>
              </a:rPr>
              <a:t>Construct friendship networks for high school and university students</a:t>
            </a:r>
          </a:p>
          <a:p>
            <a:pPr marL="285750" indent="-285750">
              <a:lnSpc>
                <a:spcPct val="150000"/>
              </a:lnSpc>
              <a:buFont typeface="Arial" panose="020B0604020202020204" pitchFamily="34" charset="0"/>
              <a:buChar char="•"/>
            </a:pPr>
            <a:r>
              <a:rPr lang="en-CA" sz="1300" b="0" i="0" dirty="0">
                <a:effectLst/>
                <a:latin typeface="Arial" panose="020B0604020202020204" pitchFamily="34" charset="0"/>
              </a:rPr>
              <a:t>Nodes represent students, </a:t>
            </a:r>
          </a:p>
          <a:p>
            <a:pPr marL="285750" indent="-285750">
              <a:lnSpc>
                <a:spcPct val="150000"/>
              </a:lnSpc>
              <a:buFont typeface="Arial" panose="020B0604020202020204" pitchFamily="34" charset="0"/>
              <a:buChar char="•"/>
            </a:pPr>
            <a:r>
              <a:rPr lang="en-CA" sz="1300" dirty="0">
                <a:latin typeface="Arial" panose="020B0604020202020204" pitchFamily="34" charset="0"/>
              </a:rPr>
              <a:t>E</a:t>
            </a:r>
            <a:r>
              <a:rPr lang="en-CA" sz="1300" b="0" i="0" dirty="0">
                <a:effectLst/>
                <a:latin typeface="Arial" panose="020B0604020202020204" pitchFamily="34" charset="0"/>
              </a:rPr>
              <a:t>dges represent exchanged "likes”</a:t>
            </a:r>
          </a:p>
          <a:p>
            <a:pPr>
              <a:lnSpc>
                <a:spcPct val="150000"/>
              </a:lnSpc>
            </a:pPr>
            <a:endParaRPr lang="en-CA" sz="400" b="0" i="0" dirty="0">
              <a:effectLst/>
              <a:latin typeface="Arial" panose="020B0604020202020204" pitchFamily="34" charset="0"/>
            </a:endParaRPr>
          </a:p>
          <a:p>
            <a:pPr algn="ctr">
              <a:lnSpc>
                <a:spcPct val="150000"/>
              </a:lnSpc>
            </a:pPr>
            <a:r>
              <a:rPr lang="en-CA" sz="1050" b="0" i="1" dirty="0">
                <a:solidFill>
                  <a:srgbClr val="002060"/>
                </a:solidFill>
                <a:effectLst/>
                <a:latin typeface="Arial" panose="020B0604020202020204" pitchFamily="34" charset="0"/>
              </a:rPr>
              <a:t>“Friendship links approximated from "likes" on each other's pages. i.e., Link formed if at least one "like" exchanged within a timeframe.”</a:t>
            </a:r>
          </a:p>
        </p:txBody>
      </p:sp>
      <p:pic>
        <p:nvPicPr>
          <p:cNvPr id="6" name="Picture 5" descr="A network diagram of a network&#10;&#10;Description automatically generated">
            <a:extLst>
              <a:ext uri="{FF2B5EF4-FFF2-40B4-BE49-F238E27FC236}">
                <a16:creationId xmlns:a16="http://schemas.microsoft.com/office/drawing/2014/main" id="{B45C011F-858E-051D-8643-23351194DC9E}"/>
              </a:ext>
            </a:extLst>
          </p:cNvPr>
          <p:cNvPicPr>
            <a:picLocks noChangeAspect="1"/>
          </p:cNvPicPr>
          <p:nvPr/>
        </p:nvPicPr>
        <p:blipFill>
          <a:blip r:embed="rId3"/>
          <a:stretch>
            <a:fillRect/>
          </a:stretch>
        </p:blipFill>
        <p:spPr>
          <a:xfrm>
            <a:off x="5231392" y="-3488"/>
            <a:ext cx="2846128" cy="2882986"/>
          </a:xfrm>
          <a:prstGeom prst="rect">
            <a:avLst/>
          </a:prstGeom>
        </p:spPr>
      </p:pic>
      <p:pic>
        <p:nvPicPr>
          <p:cNvPr id="9" name="Picture 8">
            <a:extLst>
              <a:ext uri="{FF2B5EF4-FFF2-40B4-BE49-F238E27FC236}">
                <a16:creationId xmlns:a16="http://schemas.microsoft.com/office/drawing/2014/main" id="{30BEAB5E-6227-6D9E-A29A-D73D20129515}"/>
              </a:ext>
            </a:extLst>
          </p:cNvPr>
          <p:cNvPicPr>
            <a:picLocks noChangeAspect="1"/>
          </p:cNvPicPr>
          <p:nvPr/>
        </p:nvPicPr>
        <p:blipFill>
          <a:blip r:embed="rId4"/>
          <a:stretch>
            <a:fillRect/>
          </a:stretch>
        </p:blipFill>
        <p:spPr>
          <a:xfrm>
            <a:off x="652980" y="3073430"/>
            <a:ext cx="3067449" cy="2035702"/>
          </a:xfrm>
          <a:prstGeom prst="rect">
            <a:avLst/>
          </a:prstGeom>
        </p:spPr>
      </p:pic>
      <p:pic>
        <p:nvPicPr>
          <p:cNvPr id="2" name="Picture 1" descr="A network graph with many dots&#10;&#10;Description automatically generated">
            <a:extLst>
              <a:ext uri="{FF2B5EF4-FFF2-40B4-BE49-F238E27FC236}">
                <a16:creationId xmlns:a16="http://schemas.microsoft.com/office/drawing/2014/main" id="{B87AC69C-D9E4-9EA6-6DC4-F2705B709ABE}"/>
              </a:ext>
            </a:extLst>
          </p:cNvPr>
          <p:cNvPicPr>
            <a:picLocks noChangeAspect="1"/>
          </p:cNvPicPr>
          <p:nvPr/>
        </p:nvPicPr>
        <p:blipFill>
          <a:blip r:embed="rId5"/>
          <a:stretch>
            <a:fillRect/>
          </a:stretch>
        </p:blipFill>
        <p:spPr>
          <a:xfrm>
            <a:off x="5588325" y="2576284"/>
            <a:ext cx="2385132" cy="2567215"/>
          </a:xfrm>
          <a:prstGeom prst="rect">
            <a:avLst/>
          </a:prstGeom>
        </p:spPr>
      </p:pic>
    </p:spTree>
    <p:extLst>
      <p:ext uri="{BB962C8B-B14F-4D97-AF65-F5344CB8AC3E}">
        <p14:creationId xmlns:p14="http://schemas.microsoft.com/office/powerpoint/2010/main" val="2856322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760D2D2-7C48-B166-80B3-42ABEDBA3A4F}"/>
              </a:ext>
            </a:extLst>
          </p:cNvPr>
          <p:cNvGraphicFramePr>
            <a:graphicFrameLocks noChangeAspect="1"/>
          </p:cNvGraphicFramePr>
          <p:nvPr>
            <p:custDataLst>
              <p:tags r:id="rId1"/>
            </p:custDataLst>
            <p:extLst>
              <p:ext uri="{D42A27DB-BD31-4B8C-83A1-F6EECF244321}">
                <p14:modId xmlns:p14="http://schemas.microsoft.com/office/powerpoint/2010/main" val="15326091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0" name=""/>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637BE018-1B06-4A44-DA6F-D6C0C2DBFDE0}"/>
              </a:ext>
            </a:extLst>
          </p:cNvPr>
          <p:cNvSpPr/>
          <p:nvPr/>
        </p:nvSpPr>
        <p:spPr>
          <a:xfrm>
            <a:off x="0" y="0"/>
            <a:ext cx="4657592" cy="514350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8D3B9D-BC36-83AB-2555-31B0DC41A5CE}"/>
              </a:ext>
            </a:extLst>
          </p:cNvPr>
          <p:cNvSpPr txBox="1"/>
          <p:nvPr/>
        </p:nvSpPr>
        <p:spPr>
          <a:xfrm>
            <a:off x="104910" y="250146"/>
            <a:ext cx="6210830" cy="584775"/>
          </a:xfrm>
          <a:prstGeom prst="rect">
            <a:avLst/>
          </a:prstGeom>
          <a:noFill/>
        </p:spPr>
        <p:txBody>
          <a:bodyPr wrap="square" rtlCol="0">
            <a:spAutoFit/>
          </a:bodyPr>
          <a:lstStyle/>
          <a:p>
            <a:r>
              <a:rPr lang="en-US" sz="3200" b="1" dirty="0">
                <a:solidFill>
                  <a:srgbClr val="002060"/>
                </a:solidFill>
              </a:rPr>
              <a:t>2. Homophily Testing</a:t>
            </a:r>
          </a:p>
        </p:txBody>
      </p:sp>
      <p:sp>
        <p:nvSpPr>
          <p:cNvPr id="8" name="Text 8">
            <a:extLst>
              <a:ext uri="{FF2B5EF4-FFF2-40B4-BE49-F238E27FC236}">
                <a16:creationId xmlns:a16="http://schemas.microsoft.com/office/drawing/2014/main" id="{F9BC68A0-D4FC-F0A8-7FE0-F6DB3733B020}"/>
              </a:ext>
            </a:extLst>
          </p:cNvPr>
          <p:cNvSpPr/>
          <p:nvPr/>
        </p:nvSpPr>
        <p:spPr>
          <a:xfrm>
            <a:off x="104910" y="950943"/>
            <a:ext cx="4354201" cy="4042167"/>
          </a:xfrm>
          <a:prstGeom prst="rect">
            <a:avLst/>
          </a:prstGeom>
          <a:noFill/>
          <a:ln/>
        </p:spPr>
        <p:txBody>
          <a:bodyPr wrap="square" lIns="91440" tIns="45720" rIns="91440" bIns="45720" rtlCol="0" anchor="t"/>
          <a:lstStyle/>
          <a:p>
            <a:pPr>
              <a:lnSpc>
                <a:spcPct val="150000"/>
              </a:lnSpc>
            </a:pPr>
            <a:r>
              <a:rPr lang="en-CA" sz="1300" b="1" i="0" u="sng" dirty="0">
                <a:effectLst/>
                <a:latin typeface="Arial"/>
                <a:cs typeface="Arial"/>
              </a:rPr>
              <a:t>A. Homophily Index &amp; Pearson Coefficient:</a:t>
            </a:r>
          </a:p>
          <a:p>
            <a:pPr>
              <a:lnSpc>
                <a:spcPct val="150000"/>
              </a:lnSpc>
            </a:pPr>
            <a:r>
              <a:rPr lang="en-CA" sz="1050" dirty="0">
                <a:latin typeface="Arial"/>
                <a:cs typeface="Arial"/>
              </a:rPr>
              <a:t>Q</a:t>
            </a:r>
            <a:r>
              <a:rPr lang="en-CA" sz="1050" b="0" i="0" dirty="0">
                <a:effectLst/>
                <a:latin typeface="Arial"/>
                <a:cs typeface="Arial"/>
              </a:rPr>
              <a:t>uantifies the extent to which students with similar GPAs are more likely to be friends than those with dissimilar GPAs.</a:t>
            </a:r>
          </a:p>
          <a:p>
            <a:pPr>
              <a:lnSpc>
                <a:spcPct val="150000"/>
              </a:lnSpc>
            </a:pPr>
            <a:r>
              <a:rPr lang="en-CA" sz="1050" b="0" i="0" dirty="0">
                <a:effectLst/>
                <a:latin typeface="Arial"/>
                <a:cs typeface="Arial"/>
              </a:rPr>
              <a:t>The Pearson correlation coefficient calculated b/w students' GPA &amp; their degree centrality within the network. This correlation measures whether students with higher GPAs tend to have more connections (higher centrality)</a:t>
            </a:r>
          </a:p>
          <a:p>
            <a:pPr>
              <a:lnSpc>
                <a:spcPct val="150000"/>
              </a:lnSpc>
            </a:pPr>
            <a:endParaRPr lang="en-CA" sz="1050" b="0" i="0" dirty="0">
              <a:effectLst/>
              <a:latin typeface="Arial" panose="020B0604020202020204" pitchFamily="34" charset="0"/>
            </a:endParaRPr>
          </a:p>
          <a:p>
            <a:pPr>
              <a:lnSpc>
                <a:spcPct val="150000"/>
              </a:lnSpc>
            </a:pPr>
            <a:endParaRPr lang="en-CA" sz="100" b="1" i="0" u="sng" dirty="0">
              <a:effectLst/>
              <a:latin typeface="Arial" panose="020B0604020202020204" pitchFamily="34" charset="0"/>
            </a:endParaRPr>
          </a:p>
          <a:p>
            <a:pPr>
              <a:lnSpc>
                <a:spcPct val="150000"/>
              </a:lnSpc>
            </a:pPr>
            <a:r>
              <a:rPr lang="en-CA" sz="1300" b="1" i="0" u="sng" dirty="0">
                <a:effectLst/>
                <a:latin typeface="Arial"/>
                <a:cs typeface="Arial"/>
              </a:rPr>
              <a:t>B. Homophily Hypothesis Testing:</a:t>
            </a:r>
            <a:r>
              <a:rPr lang="en-CA" sz="1300" b="1" u="sng" dirty="0">
                <a:latin typeface="Arial"/>
                <a:cs typeface="Arial"/>
              </a:rPr>
              <a:t> </a:t>
            </a:r>
            <a:endParaRPr lang="en-CA" sz="1300" b="1" i="0" u="sng" dirty="0">
              <a:effectLst/>
              <a:latin typeface="Arial" panose="020B0604020202020204" pitchFamily="34" charset="0"/>
              <a:cs typeface="Arial"/>
            </a:endParaRPr>
          </a:p>
          <a:p>
            <a:pPr>
              <a:lnSpc>
                <a:spcPct val="150000"/>
              </a:lnSpc>
            </a:pPr>
            <a:r>
              <a:rPr lang="en-CA" sz="1100" b="0" i="0" dirty="0">
                <a:effectLst/>
                <a:latin typeface="Arial"/>
                <a:cs typeface="Arial"/>
              </a:rPr>
              <a:t>Permute node attributes in a graph to assess structure sensitivity, focusing on mixed edges with differing attributes.</a:t>
            </a:r>
          </a:p>
          <a:p>
            <a:pPr>
              <a:lnSpc>
                <a:spcPct val="150000"/>
              </a:lnSpc>
            </a:pPr>
            <a:endParaRPr lang="en-CA" sz="1100" i="0" dirty="0">
              <a:effectLst/>
              <a:latin typeface="Arial" panose="020B0604020202020204" pitchFamily="34" charset="0"/>
              <a:cs typeface="Arial"/>
            </a:endParaRPr>
          </a:p>
          <a:p>
            <a:pPr>
              <a:lnSpc>
                <a:spcPct val="150000"/>
              </a:lnSpc>
            </a:pPr>
            <a:r>
              <a:rPr lang="en-CA" sz="1100" dirty="0">
                <a:latin typeface="Arial"/>
                <a:cs typeface="Arial"/>
              </a:rPr>
              <a:t>(</a:t>
            </a:r>
            <a:r>
              <a:rPr lang="en-CA" sz="1100" dirty="0">
                <a:ea typeface="+mn-lt"/>
                <a:cs typeface="+mn-lt"/>
              </a:rPr>
              <a:t>If the fraction of cross-gender edges is significantly less than 2pq, then there is evidence of homophily</a:t>
            </a:r>
            <a:r>
              <a:rPr lang="en-CA" sz="1100" dirty="0">
                <a:latin typeface="Arial"/>
                <a:cs typeface="Arial"/>
              </a:rPr>
              <a:t>)</a:t>
            </a:r>
            <a:endParaRPr lang="en-CA" sz="1100" dirty="0">
              <a:latin typeface="Arial" panose="020B0604020202020204" pitchFamily="34" charset="0"/>
              <a:cs typeface="Arial" panose="020B0604020202020204" pitchFamily="34" charset="0"/>
            </a:endParaRPr>
          </a:p>
          <a:p>
            <a:pPr>
              <a:lnSpc>
                <a:spcPct val="150000"/>
              </a:lnSpc>
            </a:pPr>
            <a:endParaRPr lang="en-CA" sz="700" b="1" u="sng"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7702331-5C96-5FC5-B9F0-85308BEEE2EA}"/>
              </a:ext>
            </a:extLst>
          </p:cNvPr>
          <p:cNvPicPr>
            <a:picLocks noChangeAspect="1"/>
          </p:cNvPicPr>
          <p:nvPr/>
        </p:nvPicPr>
        <p:blipFill>
          <a:blip r:embed="rId6"/>
          <a:stretch>
            <a:fillRect/>
          </a:stretch>
        </p:blipFill>
        <p:spPr>
          <a:xfrm>
            <a:off x="4657592" y="2566117"/>
            <a:ext cx="2246483" cy="2221383"/>
          </a:xfrm>
          <a:prstGeom prst="rect">
            <a:avLst/>
          </a:prstGeom>
        </p:spPr>
      </p:pic>
      <p:pic>
        <p:nvPicPr>
          <p:cNvPr id="11" name="Picture 10" descr="A graph of a line and a line&#10;&#10;Description automatically generated with medium confidence">
            <a:extLst>
              <a:ext uri="{FF2B5EF4-FFF2-40B4-BE49-F238E27FC236}">
                <a16:creationId xmlns:a16="http://schemas.microsoft.com/office/drawing/2014/main" id="{E6147B05-6438-6E7A-A048-B1CCB5936FCC}"/>
              </a:ext>
            </a:extLst>
          </p:cNvPr>
          <p:cNvPicPr>
            <a:picLocks noChangeAspect="1"/>
          </p:cNvPicPr>
          <p:nvPr/>
        </p:nvPicPr>
        <p:blipFill>
          <a:blip r:embed="rId7"/>
          <a:stretch>
            <a:fillRect/>
          </a:stretch>
        </p:blipFill>
        <p:spPr>
          <a:xfrm>
            <a:off x="4683504" y="310382"/>
            <a:ext cx="4398114" cy="1864800"/>
          </a:xfrm>
          <a:prstGeom prst="rect">
            <a:avLst/>
          </a:prstGeom>
        </p:spPr>
      </p:pic>
      <p:sp>
        <p:nvSpPr>
          <p:cNvPr id="2" name="TextBox 1">
            <a:extLst>
              <a:ext uri="{FF2B5EF4-FFF2-40B4-BE49-F238E27FC236}">
                <a16:creationId xmlns:a16="http://schemas.microsoft.com/office/drawing/2014/main" id="{4EE15760-1AE6-7D25-638D-CA000654D3C3}"/>
              </a:ext>
            </a:extLst>
          </p:cNvPr>
          <p:cNvSpPr txBox="1"/>
          <p:nvPr/>
        </p:nvSpPr>
        <p:spPr>
          <a:xfrm>
            <a:off x="7099609" y="2694877"/>
            <a:ext cx="19050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FF0000"/>
                </a:solidFill>
                <a:latin typeface="-apple-system"/>
              </a:rPr>
              <a:t>Red line</a:t>
            </a:r>
            <a:r>
              <a:rPr lang="en-US" sz="1200">
                <a:solidFill>
                  <a:srgbClr val="323232"/>
                </a:solidFill>
                <a:latin typeface="-apple-system"/>
              </a:rPr>
              <a:t> measure as the different between the expected percentage of mixed edges and the observed percentage of mixed edges.</a:t>
            </a:r>
          </a:p>
          <a:p>
            <a:endParaRPr lang="en-US" sz="1200">
              <a:solidFill>
                <a:srgbClr val="323232"/>
              </a:solidFill>
              <a:latin typeface="-apple-system"/>
            </a:endParaRPr>
          </a:p>
          <a:p>
            <a:r>
              <a:rPr lang="en-US" sz="1200">
                <a:solidFill>
                  <a:srgbClr val="323232"/>
                </a:solidFill>
                <a:latin typeface="-apple-system"/>
              </a:rPr>
              <a:t>P value &lt;&lt;0</a:t>
            </a:r>
          </a:p>
        </p:txBody>
      </p:sp>
      <p:sp>
        <p:nvSpPr>
          <p:cNvPr id="3" name="Arrow: Right 2">
            <a:extLst>
              <a:ext uri="{FF2B5EF4-FFF2-40B4-BE49-F238E27FC236}">
                <a16:creationId xmlns:a16="http://schemas.microsoft.com/office/drawing/2014/main" id="{A7BB45EF-1018-90CD-B7F7-42BA7600B08F}"/>
              </a:ext>
            </a:extLst>
          </p:cNvPr>
          <p:cNvSpPr/>
          <p:nvPr/>
        </p:nvSpPr>
        <p:spPr>
          <a:xfrm>
            <a:off x="6895170" y="2806390"/>
            <a:ext cx="260195" cy="1208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70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A760D2D2-7C48-B166-80B3-42ABEDBA3A4F}"/>
              </a:ext>
            </a:extLst>
          </p:cNvPr>
          <p:cNvGraphicFramePr>
            <a:graphicFrameLocks noChangeAspect="1"/>
          </p:cNvGraphicFramePr>
          <p:nvPr>
            <p:custDataLst>
              <p:tags r:id="rId1"/>
            </p:custDataLst>
            <p:extLst>
              <p:ext uri="{D42A27DB-BD31-4B8C-83A1-F6EECF244321}">
                <p14:modId xmlns:p14="http://schemas.microsoft.com/office/powerpoint/2010/main" val="411466717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17" name="think-cell data - do not delete" hidden="1">
                        <a:extLst>
                          <a:ext uri="{FF2B5EF4-FFF2-40B4-BE49-F238E27FC236}">
                            <a16:creationId xmlns:a16="http://schemas.microsoft.com/office/drawing/2014/main" id="{A760D2D2-7C48-B166-80B3-42ABEDBA3A4F}"/>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637BE018-1B06-4A44-DA6F-D6C0C2DBFDE0}"/>
              </a:ext>
            </a:extLst>
          </p:cNvPr>
          <p:cNvSpPr/>
          <p:nvPr/>
        </p:nvSpPr>
        <p:spPr>
          <a:xfrm>
            <a:off x="0" y="0"/>
            <a:ext cx="4657592" cy="514350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8D3B9D-BC36-83AB-2555-31B0DC41A5CE}"/>
              </a:ext>
            </a:extLst>
          </p:cNvPr>
          <p:cNvSpPr txBox="1"/>
          <p:nvPr/>
        </p:nvSpPr>
        <p:spPr>
          <a:xfrm>
            <a:off x="104910" y="250146"/>
            <a:ext cx="6210830" cy="584775"/>
          </a:xfrm>
          <a:prstGeom prst="rect">
            <a:avLst/>
          </a:prstGeom>
          <a:noFill/>
        </p:spPr>
        <p:txBody>
          <a:bodyPr wrap="square" rtlCol="0">
            <a:spAutoFit/>
          </a:bodyPr>
          <a:lstStyle/>
          <a:p>
            <a:r>
              <a:rPr lang="en-US" sz="3200" b="1">
                <a:solidFill>
                  <a:srgbClr val="002060"/>
                </a:solidFill>
              </a:rPr>
              <a:t>2. Homophily Testing</a:t>
            </a:r>
          </a:p>
        </p:txBody>
      </p:sp>
      <p:sp>
        <p:nvSpPr>
          <p:cNvPr id="8" name="Text 8">
            <a:extLst>
              <a:ext uri="{FF2B5EF4-FFF2-40B4-BE49-F238E27FC236}">
                <a16:creationId xmlns:a16="http://schemas.microsoft.com/office/drawing/2014/main" id="{F9BC68A0-D4FC-F0A8-7FE0-F6DB3733B020}"/>
              </a:ext>
            </a:extLst>
          </p:cNvPr>
          <p:cNvSpPr/>
          <p:nvPr/>
        </p:nvSpPr>
        <p:spPr>
          <a:xfrm>
            <a:off x="104910" y="950943"/>
            <a:ext cx="4354201" cy="4042167"/>
          </a:xfrm>
          <a:prstGeom prst="rect">
            <a:avLst/>
          </a:prstGeom>
          <a:noFill/>
          <a:ln/>
        </p:spPr>
        <p:txBody>
          <a:bodyPr wrap="square" lIns="91440" tIns="45720" rIns="91440" bIns="45720" rtlCol="0" anchor="t"/>
          <a:lstStyle/>
          <a:p>
            <a:pPr>
              <a:lnSpc>
                <a:spcPct val="150000"/>
              </a:lnSpc>
            </a:pPr>
            <a:r>
              <a:rPr lang="en-CA" sz="1300" b="1" i="0" u="sng" dirty="0">
                <a:effectLst/>
                <a:latin typeface="Arial"/>
                <a:cs typeface="Arial"/>
              </a:rPr>
              <a:t>C. Relational autocorrelation:</a:t>
            </a:r>
          </a:p>
          <a:p>
            <a:pPr>
              <a:lnSpc>
                <a:spcPct val="150000"/>
              </a:lnSpc>
            </a:pPr>
            <a:r>
              <a:rPr lang="en-CA" sz="1200" b="0" i="0" dirty="0">
                <a:effectLst/>
                <a:latin typeface="Arial"/>
                <a:cs typeface="Arial"/>
              </a:rPr>
              <a:t>We used the auto correlation theorems mentioned in paper cited below and tested the homophily gain. The concept is</a:t>
            </a:r>
            <a:r>
              <a:rPr lang="en-CA" sz="1200">
                <a:latin typeface="Arial"/>
                <a:cs typeface="Arial"/>
              </a:rPr>
              <a:t> </a:t>
            </a:r>
            <a:endParaRPr lang="en-CA" sz="1200" u="sng" dirty="0">
              <a:latin typeface="Arial"/>
              <a:cs typeface="Arial"/>
            </a:endParaRPr>
          </a:p>
          <a:p>
            <a:pPr algn="ctr">
              <a:lnSpc>
                <a:spcPct val="150000"/>
              </a:lnSpc>
            </a:pPr>
            <a:endParaRPr lang="en-CA" sz="100" i="1" dirty="0">
              <a:solidFill>
                <a:srgbClr val="FF0000"/>
              </a:solidFill>
              <a:ea typeface="+mn-lt"/>
              <a:cs typeface="+mn-lt"/>
            </a:endParaRPr>
          </a:p>
          <a:p>
            <a:pPr algn="ctr">
              <a:lnSpc>
                <a:spcPct val="150000"/>
              </a:lnSpc>
            </a:pPr>
            <a:r>
              <a:rPr lang="en-CA" sz="1600" i="1" dirty="0">
                <a:solidFill>
                  <a:srgbClr val="FF0000"/>
                </a:solidFill>
                <a:ea typeface="+mn-lt"/>
                <a:cs typeface="+mn-lt"/>
              </a:rPr>
              <a:t>If a homophily effect is present in the data, the autocorrelation will increase when we consider the link changes from time t to time t + 1:</a:t>
            </a:r>
            <a:endParaRPr lang="en-CA" sz="1600" i="1">
              <a:solidFill>
                <a:srgbClr val="FF0000"/>
              </a:solidFill>
              <a:ea typeface="+mn-lt"/>
              <a:cs typeface="+mn-lt"/>
            </a:endParaRPr>
          </a:p>
          <a:p>
            <a:pPr algn="ctr">
              <a:lnSpc>
                <a:spcPct val="150000"/>
              </a:lnSpc>
            </a:pPr>
            <a:r>
              <a:rPr lang="en-CA" sz="1600" i="1">
                <a:solidFill>
                  <a:srgbClr val="FF0000"/>
                </a:solidFill>
                <a:cs typeface="Calibri"/>
              </a:rPr>
              <a:t>(Homophily Gain)</a:t>
            </a:r>
          </a:p>
          <a:p>
            <a:pPr algn="ctr">
              <a:lnSpc>
                <a:spcPct val="150000"/>
              </a:lnSpc>
            </a:pPr>
            <a:endParaRPr lang="en-CA" sz="1600" i="1">
              <a:solidFill>
                <a:srgbClr val="FF0000"/>
              </a:solidFill>
              <a:cs typeface="Calibri"/>
            </a:endParaRPr>
          </a:p>
        </p:txBody>
      </p:sp>
      <p:pic>
        <p:nvPicPr>
          <p:cNvPr id="14" name="Picture 13">
            <a:extLst>
              <a:ext uri="{FF2B5EF4-FFF2-40B4-BE49-F238E27FC236}">
                <a16:creationId xmlns:a16="http://schemas.microsoft.com/office/drawing/2014/main" id="{C31D4E90-8204-9D7F-45E4-225D81AF614A}"/>
              </a:ext>
            </a:extLst>
          </p:cNvPr>
          <p:cNvPicPr>
            <a:picLocks noChangeAspect="1"/>
          </p:cNvPicPr>
          <p:nvPr/>
        </p:nvPicPr>
        <p:blipFill>
          <a:blip r:embed="rId6"/>
          <a:stretch>
            <a:fillRect/>
          </a:stretch>
        </p:blipFill>
        <p:spPr>
          <a:xfrm>
            <a:off x="814987" y="3292125"/>
            <a:ext cx="3169903" cy="694329"/>
          </a:xfrm>
          <a:prstGeom prst="rect">
            <a:avLst/>
          </a:prstGeom>
        </p:spPr>
      </p:pic>
      <p:pic>
        <p:nvPicPr>
          <p:cNvPr id="2" name="Picture 1">
            <a:extLst>
              <a:ext uri="{FF2B5EF4-FFF2-40B4-BE49-F238E27FC236}">
                <a16:creationId xmlns:a16="http://schemas.microsoft.com/office/drawing/2014/main" id="{641525B5-D86F-0EB2-C105-E12E435C86D2}"/>
              </a:ext>
            </a:extLst>
          </p:cNvPr>
          <p:cNvPicPr>
            <a:picLocks noChangeAspect="1"/>
          </p:cNvPicPr>
          <p:nvPr/>
        </p:nvPicPr>
        <p:blipFill>
          <a:blip r:embed="rId7"/>
          <a:stretch>
            <a:fillRect/>
          </a:stretch>
        </p:blipFill>
        <p:spPr>
          <a:xfrm>
            <a:off x="4835526" y="2682949"/>
            <a:ext cx="4203564" cy="2003351"/>
          </a:xfrm>
          <a:prstGeom prst="rect">
            <a:avLst/>
          </a:prstGeom>
        </p:spPr>
      </p:pic>
      <p:sp>
        <p:nvSpPr>
          <p:cNvPr id="4" name="TextBox 3">
            <a:extLst>
              <a:ext uri="{FF2B5EF4-FFF2-40B4-BE49-F238E27FC236}">
                <a16:creationId xmlns:a16="http://schemas.microsoft.com/office/drawing/2014/main" id="{D9313EE9-ECE9-6995-B364-FA72EA0EDD24}"/>
              </a:ext>
            </a:extLst>
          </p:cNvPr>
          <p:cNvSpPr txBox="1"/>
          <p:nvPr/>
        </p:nvSpPr>
        <p:spPr>
          <a:xfrm>
            <a:off x="104910" y="3978414"/>
            <a:ext cx="4597400" cy="707886"/>
          </a:xfrm>
          <a:prstGeom prst="rect">
            <a:avLst/>
          </a:prstGeom>
          <a:noFill/>
        </p:spPr>
        <p:txBody>
          <a:bodyPr wrap="square">
            <a:spAutoFit/>
          </a:bodyPr>
          <a:lstStyle/>
          <a:p>
            <a:r>
              <a:rPr lang="en-CA" sz="1000" b="1" i="1" u="sng" dirty="0">
                <a:solidFill>
                  <a:srgbClr val="002060"/>
                </a:solidFill>
              </a:rPr>
              <a:t>Concept Reference:</a:t>
            </a:r>
          </a:p>
          <a:p>
            <a:r>
              <a:rPr lang="en-CA" sz="1000" b="1" i="1" dirty="0">
                <a:solidFill>
                  <a:srgbClr val="002060"/>
                </a:solidFill>
              </a:rPr>
              <a:t>Timothy La Fond and Jennifer Neville. “Randomization Tests for Distinguishing Social Influence and Homophily Effects.” In: Apr. 2010, pp. 601–610. </a:t>
            </a:r>
          </a:p>
          <a:p>
            <a:r>
              <a:rPr lang="en-CA" sz="1000" b="1" i="1" dirty="0" err="1">
                <a:solidFill>
                  <a:srgbClr val="002060"/>
                </a:solidFill>
              </a:rPr>
              <a:t>doi</a:t>
            </a:r>
            <a:r>
              <a:rPr lang="en-CA" sz="1000" b="1" i="1" dirty="0">
                <a:solidFill>
                  <a:srgbClr val="002060"/>
                </a:solidFill>
              </a:rPr>
              <a:t>: 10.1145/1772690.1772752.</a:t>
            </a:r>
            <a:endParaRPr lang="en-US" sz="1000" b="1" i="1" dirty="0">
              <a:solidFill>
                <a:srgbClr val="002060"/>
              </a:solidFill>
            </a:endParaRPr>
          </a:p>
        </p:txBody>
      </p:sp>
      <p:sp>
        <p:nvSpPr>
          <p:cNvPr id="3" name="TextBox 2">
            <a:extLst>
              <a:ext uri="{FF2B5EF4-FFF2-40B4-BE49-F238E27FC236}">
                <a16:creationId xmlns:a16="http://schemas.microsoft.com/office/drawing/2014/main" id="{99981C8B-CCFC-E884-E851-F1CA556905D9}"/>
              </a:ext>
            </a:extLst>
          </p:cNvPr>
          <p:cNvSpPr txBox="1"/>
          <p:nvPr/>
        </p:nvSpPr>
        <p:spPr>
          <a:xfrm>
            <a:off x="4974228" y="629181"/>
            <a:ext cx="392615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ea typeface="+mn-lt"/>
                <a:cs typeface="+mn-lt"/>
              </a:rPr>
              <a:t>Autocorrelation Increase:</a:t>
            </a:r>
            <a:r>
              <a:rPr lang="en-US" sz="1200" dirty="0">
                <a:solidFill>
                  <a:srgbClr val="0D0D0D"/>
                </a:solidFill>
                <a:ea typeface="+mn-lt"/>
                <a:cs typeface="+mn-lt"/>
              </a:rPr>
              <a:t> </a:t>
            </a:r>
          </a:p>
          <a:p>
            <a:pPr algn="ctr"/>
            <a:r>
              <a:rPr lang="en-US" sz="1200" dirty="0">
                <a:solidFill>
                  <a:srgbClr val="0D0D0D"/>
                </a:solidFill>
                <a:ea typeface="+mn-lt"/>
                <a:cs typeface="+mn-lt"/>
              </a:rPr>
              <a:t>The increase in autocorrelation from 0.298 at time t to 0.309 at time t+1 suggests that the network became more </a:t>
            </a:r>
            <a:r>
              <a:rPr lang="en-US" sz="1200" dirty="0" err="1">
                <a:solidFill>
                  <a:srgbClr val="0D0D0D"/>
                </a:solidFill>
                <a:ea typeface="+mn-lt"/>
                <a:cs typeface="+mn-lt"/>
              </a:rPr>
              <a:t>homophilous</a:t>
            </a:r>
            <a:r>
              <a:rPr lang="en-US" sz="1200" dirty="0">
                <a:solidFill>
                  <a:srgbClr val="0D0D0D"/>
                </a:solidFill>
                <a:ea typeface="+mn-lt"/>
                <a:cs typeface="+mn-lt"/>
              </a:rPr>
              <a:t> over time. This means that nodes increasingly connected with other nodes that are similar to themselves.</a:t>
            </a:r>
            <a:endParaRPr lang="en-US" dirty="0">
              <a:cs typeface="Calibri"/>
            </a:endParaRPr>
          </a:p>
          <a:p>
            <a:pPr algn="ctr"/>
            <a:endParaRPr lang="en-US" sz="1200" dirty="0">
              <a:solidFill>
                <a:srgbClr val="0D0D0D"/>
              </a:solidFill>
              <a:cs typeface="Calibri"/>
            </a:endParaRPr>
          </a:p>
          <a:p>
            <a:pPr algn="ctr"/>
            <a:r>
              <a:rPr lang="en-US" sz="1200" dirty="0">
                <a:solidFill>
                  <a:srgbClr val="0D0D0D"/>
                </a:solidFill>
                <a:ea typeface="+mn-lt"/>
                <a:cs typeface="+mn-lt"/>
              </a:rPr>
              <a:t>Also, 2014 links being added and only 961 dissolved, suggest that the network's structure is evolving in a way that possibly increases homophily, leading to a more homogeneously connected network over time.</a:t>
            </a:r>
            <a:endParaRPr lang="en-US" dirty="0"/>
          </a:p>
        </p:txBody>
      </p:sp>
      <p:sp>
        <p:nvSpPr>
          <p:cNvPr id="6" name="Rectangle 5">
            <a:extLst>
              <a:ext uri="{FF2B5EF4-FFF2-40B4-BE49-F238E27FC236}">
                <a16:creationId xmlns:a16="http://schemas.microsoft.com/office/drawing/2014/main" id="{818F1A65-B7E0-BD66-75F2-02A963F1751A}"/>
              </a:ext>
            </a:extLst>
          </p:cNvPr>
          <p:cNvSpPr/>
          <p:nvPr/>
        </p:nvSpPr>
        <p:spPr>
          <a:xfrm>
            <a:off x="0" y="4859078"/>
            <a:ext cx="9144000" cy="28442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5CD0544-CC5D-513D-A350-83B608D14E59}"/>
              </a:ext>
            </a:extLst>
          </p:cNvPr>
          <p:cNvSpPr txBox="1"/>
          <p:nvPr/>
        </p:nvSpPr>
        <p:spPr>
          <a:xfrm>
            <a:off x="134679" y="4859078"/>
            <a:ext cx="8924796" cy="276999"/>
          </a:xfrm>
          <a:prstGeom prst="rect">
            <a:avLst/>
          </a:prstGeom>
          <a:noFill/>
        </p:spPr>
        <p:txBody>
          <a:bodyPr wrap="square" rtlCol="0">
            <a:spAutoFit/>
          </a:bodyPr>
          <a:lstStyle/>
          <a:p>
            <a:pPr algn="ctr"/>
            <a:r>
              <a:rPr lang="en-US" sz="1200" b="1" i="1" dirty="0"/>
              <a:t>Key Takeaway: </a:t>
            </a:r>
            <a:r>
              <a:rPr lang="en-US" sz="1200" i="1" dirty="0"/>
              <a:t>All three tests confirm homophily dominance in network</a:t>
            </a:r>
          </a:p>
        </p:txBody>
      </p:sp>
    </p:spTree>
    <p:extLst>
      <p:ext uri="{BB962C8B-B14F-4D97-AF65-F5344CB8AC3E}">
        <p14:creationId xmlns:p14="http://schemas.microsoft.com/office/powerpoint/2010/main" val="10791958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THINKCELLPRESENTATIONDONOTDELETE" val="&lt;?xml version=&quot;1.0&quot; encoding=&quot;UTF-16&quot; standalone=&quot;yes&quot;?&gt;&lt;root reqver=&quot;28224&quot;&gt;&lt;version val=&quot;35321&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4&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PxQ8ondYSyTuoC0sbPOai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_Jy6hvqkmQcZ39G0uE4oz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SVnSyL6M2XaMm6WlGaoPr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BGiEEFzAr7egOv6MxR8va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vOgZvDP2lFe09ttxSOlbs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1521</TotalTime>
  <Words>1963</Words>
  <Application>Microsoft Macintosh PowerPoint</Application>
  <PresentationFormat>On-screen Show (16:9)</PresentationFormat>
  <Paragraphs>236</Paragraphs>
  <Slides>21</Slides>
  <Notes>19</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9" baseType="lpstr">
      <vt:lpstr>-apple-system</vt:lpstr>
      <vt:lpstr>Arial</vt:lpstr>
      <vt:lpstr>Calibri</vt:lpstr>
      <vt:lpstr>Calibri Light</vt:lpstr>
      <vt:lpstr>Roboto</vt:lpstr>
      <vt:lpstr>Roboto Slab</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Arham Anwar</cp:lastModifiedBy>
  <cp:revision>5</cp:revision>
  <dcterms:created xsi:type="dcterms:W3CDTF">2024-02-12T16:43:08Z</dcterms:created>
  <dcterms:modified xsi:type="dcterms:W3CDTF">2024-04-23T16:07:22Z</dcterms:modified>
</cp:coreProperties>
</file>